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Lst>
  <p:sldSz cy="6858000" cx="12192000"/>
  <p:notesSz cx="6858000" cy="9144000"/>
  <p:embeddedFontLst>
    <p:embeddedFont>
      <p:font typeface="Open Sans"/>
      <p:regular r:id="rId47"/>
      <p:bold r:id="rId48"/>
      <p:italic r:id="rId49"/>
      <p:boldItalic r:id="rId5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51" roundtripDataSignature="AMtx7mijly8GA2G4x5XPXbkSyIsI3GLG7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0D7613C7-7C14-4980-93A5-FCF27D46515B}">
  <a:tblStyle styleId="{0D7613C7-7C14-4980-93A5-FCF27D46515B}"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OpenSans-bold.fntdata"/><Relationship Id="rId47" Type="http://schemas.openxmlformats.org/officeDocument/2006/relationships/font" Target="fonts/OpenSans-regular.fntdata"/><Relationship Id="rId49" Type="http://schemas.openxmlformats.org/officeDocument/2006/relationships/font" Target="fonts/OpenSans-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customschemas.google.com/relationships/presentationmetadata" Target="metadata"/><Relationship Id="rId50" Type="http://schemas.openxmlformats.org/officeDocument/2006/relationships/font" Target="fonts/OpenSans-bold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54" name="Google Shape;154;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20" name="Google Shape;220;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28" name="Google Shape;228;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36" name="Google Shape;236;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44" name="Google Shape;244;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52" name="Google Shape;252;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p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60" name="Google Shape;260;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p1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66" name="Google Shape;266;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p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72" name="Google Shape;272;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p1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80" name="Google Shape;280;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p1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88" name="Google Shape;288;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61" name="Google Shape;161;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p2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96" name="Google Shape;296;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p2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04" name="Google Shape;304;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0" name="Google Shape;310;p2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b="0" sz="1200">
              <a:latin typeface="Calibri"/>
              <a:ea typeface="Calibri"/>
              <a:cs typeface="Calibri"/>
              <a:sym typeface="Calibri"/>
            </a:endParaRPr>
          </a:p>
        </p:txBody>
      </p:sp>
      <p:sp>
        <p:nvSpPr>
          <p:cNvPr id="311" name="Google Shape;311;p2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p2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21" name="Google Shape;321;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8" name="Google Shape;328;p2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sz="1200">
                <a:latin typeface="Calibri"/>
                <a:ea typeface="Calibri"/>
                <a:cs typeface="Calibri"/>
                <a:sym typeface="Calibri"/>
              </a:rPr>
              <a:t>Step1.</a:t>
            </a:r>
            <a:r>
              <a:rPr lang="en-US" sz="1200">
                <a:latin typeface="Calibri"/>
                <a:ea typeface="Calibri"/>
                <a:cs typeface="Calibri"/>
                <a:sym typeface="Calibri"/>
              </a:rPr>
              <a:t>	Start with the chart in the file </a:t>
            </a:r>
            <a:r>
              <a:rPr i="1" lang="en-US" sz="1200">
                <a:latin typeface="Calibri"/>
                <a:ea typeface="Calibri"/>
                <a:cs typeface="Calibri"/>
                <a:sym typeface="Calibri"/>
              </a:rPr>
              <a:t>ScarfSalesChart</a:t>
            </a:r>
            <a:endParaRPr i="1" sz="1200">
              <a:latin typeface="Calibri"/>
              <a:ea typeface="Calibri"/>
              <a:cs typeface="Calibri"/>
              <a:sym typeface="Calibri"/>
            </a:endParaRPr>
          </a:p>
          <a:p>
            <a:pPr indent="0" lvl="0" marL="0" rtl="0" algn="l">
              <a:spcBef>
                <a:spcPts val="360"/>
              </a:spcBef>
              <a:spcAft>
                <a:spcPts val="0"/>
              </a:spcAft>
              <a:buNone/>
            </a:pPr>
            <a:r>
              <a:rPr lang="en-US" sz="1200">
                <a:latin typeface="Calibri"/>
                <a:ea typeface="Calibri"/>
                <a:cs typeface="Calibri"/>
                <a:sym typeface="Calibri"/>
              </a:rPr>
              <a:t>	Click anywhere on the chart</a:t>
            </a:r>
            <a:endParaRPr/>
          </a:p>
          <a:p>
            <a:pPr indent="0" lvl="0" marL="0" rtl="0" algn="l">
              <a:spcBef>
                <a:spcPts val="360"/>
              </a:spcBef>
              <a:spcAft>
                <a:spcPts val="0"/>
              </a:spcAft>
              <a:buNone/>
            </a:pPr>
            <a:r>
              <a:rPr lang="en-US" sz="1200">
                <a:latin typeface="Calibri"/>
                <a:ea typeface="Calibri"/>
                <a:cs typeface="Calibri"/>
                <a:sym typeface="Calibri"/>
              </a:rPr>
              <a:t>	Click the </a:t>
            </a:r>
            <a:r>
              <a:rPr b="1" lang="en-US" sz="1200">
                <a:latin typeface="Calibri"/>
                <a:ea typeface="Calibri"/>
                <a:cs typeface="Calibri"/>
                <a:sym typeface="Calibri"/>
              </a:rPr>
              <a:t>Chart Elements </a:t>
            </a:r>
            <a:r>
              <a:rPr lang="en-US" sz="1200">
                <a:latin typeface="Calibri"/>
                <a:ea typeface="Calibri"/>
                <a:cs typeface="Calibri"/>
                <a:sym typeface="Calibri"/>
              </a:rPr>
              <a:t>button</a:t>
            </a:r>
            <a:endParaRPr/>
          </a:p>
          <a:p>
            <a:pPr indent="0" lvl="0" marL="0" rtl="0" algn="l">
              <a:spcBef>
                <a:spcPts val="360"/>
              </a:spcBef>
              <a:spcAft>
                <a:spcPts val="0"/>
              </a:spcAft>
              <a:buNone/>
            </a:pPr>
            <a:r>
              <a:rPr lang="en-US" sz="1200">
                <a:latin typeface="Calibri"/>
                <a:ea typeface="Calibri"/>
                <a:cs typeface="Calibri"/>
                <a:sym typeface="Calibri"/>
              </a:rPr>
              <a:t>		Deselect the check box for </a:t>
            </a:r>
            <a:r>
              <a:rPr b="1" lang="en-US" sz="1200">
                <a:latin typeface="Calibri"/>
                <a:ea typeface="Calibri"/>
                <a:cs typeface="Calibri"/>
                <a:sym typeface="Calibri"/>
              </a:rPr>
              <a:t>Gridlines</a:t>
            </a:r>
            <a:endParaRPr/>
          </a:p>
          <a:p>
            <a:pPr indent="0" lvl="0" marL="0" rtl="0" algn="l">
              <a:spcBef>
                <a:spcPts val="360"/>
              </a:spcBef>
              <a:spcAft>
                <a:spcPts val="0"/>
              </a:spcAft>
              <a:buNone/>
            </a:pPr>
            <a:r>
              <a:rPr lang="en-US" sz="1200">
                <a:latin typeface="Calibri"/>
                <a:ea typeface="Calibri"/>
                <a:cs typeface="Calibri"/>
                <a:sym typeface="Calibri"/>
              </a:rPr>
              <a:t>		Deselect the check box for </a:t>
            </a:r>
            <a:r>
              <a:rPr b="1" lang="en-US" sz="1200">
                <a:latin typeface="Calibri"/>
                <a:ea typeface="Calibri"/>
                <a:cs typeface="Calibri"/>
                <a:sym typeface="Calibri"/>
              </a:rPr>
              <a:t>Legend</a:t>
            </a:r>
            <a:endParaRPr/>
          </a:p>
          <a:p>
            <a:pPr indent="0" lvl="0" marL="0" rtl="0" algn="l">
              <a:spcBef>
                <a:spcPts val="360"/>
              </a:spcBef>
              <a:spcAft>
                <a:spcPts val="0"/>
              </a:spcAft>
              <a:buNone/>
            </a:pPr>
            <a:r>
              <a:rPr b="1" lang="en-US" sz="1200">
                <a:latin typeface="Calibri"/>
                <a:ea typeface="Calibri"/>
                <a:cs typeface="Calibri"/>
                <a:sym typeface="Calibri"/>
              </a:rPr>
              <a:t>Step 2.	</a:t>
            </a:r>
            <a:r>
              <a:rPr b="0" lang="en-US" sz="1200">
                <a:latin typeface="Calibri"/>
                <a:ea typeface="Calibri"/>
                <a:cs typeface="Calibri"/>
                <a:sym typeface="Calibri"/>
              </a:rPr>
              <a:t>Double-click one of the data points in the chart</a:t>
            </a:r>
            <a:endParaRPr/>
          </a:p>
          <a:p>
            <a:pPr indent="0" lvl="0" marL="0" rtl="0" algn="l">
              <a:spcBef>
                <a:spcPts val="360"/>
              </a:spcBef>
              <a:spcAft>
                <a:spcPts val="0"/>
              </a:spcAft>
              <a:buNone/>
            </a:pPr>
            <a:r>
              <a:rPr b="0" lang="en-US" sz="1200">
                <a:latin typeface="Calibri"/>
                <a:ea typeface="Calibri"/>
                <a:cs typeface="Calibri"/>
                <a:sym typeface="Calibri"/>
              </a:rPr>
              <a:t>		When the </a:t>
            </a:r>
            <a:r>
              <a:rPr b="1" lang="en-US" sz="1200">
                <a:latin typeface="Calibri"/>
                <a:ea typeface="Calibri"/>
                <a:cs typeface="Calibri"/>
                <a:sym typeface="Calibri"/>
              </a:rPr>
              <a:t>Format Data Series </a:t>
            </a:r>
            <a:r>
              <a:rPr b="0" lang="en-US" sz="1200">
                <a:latin typeface="Calibri"/>
                <a:ea typeface="Calibri"/>
                <a:cs typeface="Calibri"/>
                <a:sym typeface="Calibri"/>
              </a:rPr>
              <a:t>task pane appears, click the </a:t>
            </a:r>
            <a:r>
              <a:rPr b="1" lang="en-US" sz="1200">
                <a:latin typeface="Calibri"/>
                <a:ea typeface="Calibri"/>
                <a:cs typeface="Calibri"/>
                <a:sym typeface="Calibri"/>
              </a:rPr>
              <a:t>Fill &amp; Line </a:t>
            </a:r>
            <a:r>
              <a:rPr b="0" lang="en-US" sz="1200">
                <a:latin typeface="Calibri"/>
                <a:ea typeface="Calibri"/>
                <a:cs typeface="Calibri"/>
                <a:sym typeface="Calibri"/>
              </a:rPr>
              <a:t>icon</a:t>
            </a:r>
            <a:endParaRPr/>
          </a:p>
          <a:p>
            <a:pPr indent="0" lvl="0" marL="0" rtl="0" algn="l">
              <a:spcBef>
                <a:spcPts val="360"/>
              </a:spcBef>
              <a:spcAft>
                <a:spcPts val="0"/>
              </a:spcAft>
              <a:buNone/>
            </a:pPr>
            <a:r>
              <a:rPr b="0" lang="en-US" sz="1200">
                <a:latin typeface="Calibri"/>
                <a:ea typeface="Calibri"/>
                <a:cs typeface="Calibri"/>
                <a:sym typeface="Calibri"/>
              </a:rPr>
              <a:t>		Select </a:t>
            </a:r>
            <a:r>
              <a:rPr b="1" lang="en-US" sz="1200">
                <a:latin typeface="Calibri"/>
                <a:ea typeface="Calibri"/>
                <a:cs typeface="Calibri"/>
                <a:sym typeface="Calibri"/>
              </a:rPr>
              <a:t>Marker </a:t>
            </a:r>
            <a:r>
              <a:rPr b="0" lang="en-US" sz="1200">
                <a:latin typeface="Calibri"/>
                <a:ea typeface="Calibri"/>
                <a:cs typeface="Calibri"/>
                <a:sym typeface="Calibri"/>
              </a:rPr>
              <a:t>and under</a:t>
            </a:r>
            <a:endParaRPr/>
          </a:p>
          <a:p>
            <a:pPr indent="0" lvl="0" marL="0" rtl="0" algn="l">
              <a:spcBef>
                <a:spcPts val="360"/>
              </a:spcBef>
              <a:spcAft>
                <a:spcPts val="0"/>
              </a:spcAft>
              <a:buNone/>
            </a:pPr>
            <a:r>
              <a:rPr b="0" lang="en-US" sz="1200">
                <a:latin typeface="Calibri"/>
                <a:ea typeface="Calibri"/>
                <a:cs typeface="Calibri"/>
                <a:sym typeface="Calibri"/>
              </a:rPr>
              <a:t>		</a:t>
            </a:r>
            <a:r>
              <a:rPr b="1" lang="en-US" sz="1200">
                <a:latin typeface="Calibri"/>
                <a:ea typeface="Calibri"/>
                <a:cs typeface="Calibri"/>
                <a:sym typeface="Calibri"/>
              </a:rPr>
              <a:t>Marker Options </a:t>
            </a:r>
            <a:r>
              <a:rPr b="0" lang="en-US" sz="1200">
                <a:latin typeface="Calibri"/>
                <a:ea typeface="Calibri"/>
                <a:cs typeface="Calibri"/>
                <a:sym typeface="Calibri"/>
              </a:rPr>
              <a:t>select </a:t>
            </a:r>
            <a:r>
              <a:rPr b="1" lang="en-US" sz="1200">
                <a:latin typeface="Calibri"/>
                <a:ea typeface="Calibri"/>
                <a:cs typeface="Calibri"/>
                <a:sym typeface="Calibri"/>
              </a:rPr>
              <a:t>None</a:t>
            </a:r>
            <a:endParaRPr b="0" sz="1200">
              <a:latin typeface="Calibri"/>
              <a:ea typeface="Calibri"/>
              <a:cs typeface="Calibri"/>
              <a:sym typeface="Calibri"/>
            </a:endParaRPr>
          </a:p>
          <a:p>
            <a:pPr indent="0" lvl="0" marL="0" rtl="0" algn="l">
              <a:spcBef>
                <a:spcPts val="360"/>
              </a:spcBef>
              <a:spcAft>
                <a:spcPts val="0"/>
              </a:spcAft>
              <a:buNone/>
            </a:pPr>
            <a:r>
              <a:rPr b="1" lang="en-US" sz="1200">
                <a:latin typeface="Calibri"/>
                <a:ea typeface="Calibri"/>
                <a:cs typeface="Calibri"/>
                <a:sym typeface="Calibri"/>
              </a:rPr>
              <a:t>Step 3.	</a:t>
            </a:r>
            <a:r>
              <a:rPr b="0" lang="en-US" sz="1200">
                <a:latin typeface="Calibri"/>
                <a:ea typeface="Calibri"/>
                <a:cs typeface="Calibri"/>
                <a:sym typeface="Calibri"/>
              </a:rPr>
              <a:t>Click the chart title “Scarf Sales”</a:t>
            </a:r>
            <a:endParaRPr/>
          </a:p>
          <a:p>
            <a:pPr indent="0" lvl="0" marL="0" rtl="0" algn="l">
              <a:spcBef>
                <a:spcPts val="360"/>
              </a:spcBef>
              <a:spcAft>
                <a:spcPts val="0"/>
              </a:spcAft>
              <a:buNone/>
            </a:pPr>
            <a:r>
              <a:rPr b="0" lang="en-US" sz="1200">
                <a:latin typeface="Calibri"/>
                <a:ea typeface="Calibri"/>
                <a:cs typeface="Calibri"/>
                <a:sym typeface="Calibri"/>
              </a:rPr>
              <a:t>		Drag this text box to the left so that it aligns with the vertical axis</a:t>
            </a:r>
            <a:endParaRPr/>
          </a:p>
          <a:p>
            <a:pPr indent="0" lvl="0" marL="0" rtl="0" algn="l">
              <a:spcBef>
                <a:spcPts val="360"/>
              </a:spcBef>
              <a:spcAft>
                <a:spcPts val="0"/>
              </a:spcAft>
              <a:buNone/>
            </a:pPr>
            <a:r>
              <a:rPr b="0" lang="en-US" sz="1200">
                <a:latin typeface="Calibri"/>
                <a:ea typeface="Calibri"/>
                <a:cs typeface="Calibri"/>
                <a:sym typeface="Calibri"/>
              </a:rPr>
              <a:t>		Click the </a:t>
            </a:r>
            <a:r>
              <a:rPr b="1" lang="en-US" sz="1200">
                <a:latin typeface="Calibri"/>
                <a:ea typeface="Calibri"/>
                <a:cs typeface="Calibri"/>
                <a:sym typeface="Calibri"/>
              </a:rPr>
              <a:t>Home </a:t>
            </a:r>
            <a:r>
              <a:rPr b="0" lang="en-US" sz="1200">
                <a:latin typeface="Calibri"/>
                <a:ea typeface="Calibri"/>
                <a:cs typeface="Calibri"/>
                <a:sym typeface="Calibri"/>
              </a:rPr>
              <a:t>tab on the Ribbon and select the </a:t>
            </a:r>
            <a:r>
              <a:rPr b="1" lang="en-US" sz="1200">
                <a:latin typeface="Calibri"/>
                <a:ea typeface="Calibri"/>
                <a:cs typeface="Calibri"/>
                <a:sym typeface="Calibri"/>
              </a:rPr>
              <a:t>Align Left </a:t>
            </a:r>
            <a:r>
              <a:rPr b="0" lang="en-US" sz="1200">
                <a:latin typeface="Calibri"/>
                <a:ea typeface="Calibri"/>
                <a:cs typeface="Calibri"/>
                <a:sym typeface="Calibri"/>
              </a:rPr>
              <a:t>button in the </a:t>
            </a:r>
            <a:r>
              <a:rPr b="1" lang="en-US" sz="1200">
                <a:latin typeface="Calibri"/>
                <a:ea typeface="Calibri"/>
                <a:cs typeface="Calibri"/>
                <a:sym typeface="Calibri"/>
              </a:rPr>
              <a:t>Alignment </a:t>
            </a:r>
            <a:r>
              <a:rPr b="0" lang="en-US" sz="1200">
                <a:latin typeface="Calibri"/>
                <a:ea typeface="Calibri"/>
                <a:cs typeface="Calibri"/>
                <a:sym typeface="Calibri"/>
              </a:rPr>
              <a:t>group to left justify the chart title</a:t>
            </a:r>
            <a:endParaRPr/>
          </a:p>
          <a:p>
            <a:pPr indent="0" lvl="0" marL="0" rtl="0" algn="l">
              <a:spcBef>
                <a:spcPts val="360"/>
              </a:spcBef>
              <a:spcAft>
                <a:spcPts val="0"/>
              </a:spcAft>
              <a:buNone/>
            </a:pPr>
            <a:r>
              <a:rPr b="0" lang="en-US" sz="1200">
                <a:latin typeface="Calibri"/>
                <a:ea typeface="Calibri"/>
                <a:cs typeface="Calibri"/>
                <a:sym typeface="Calibri"/>
              </a:rPr>
              <a:t>		Click the chart title text box, type </a:t>
            </a:r>
            <a:r>
              <a:rPr b="0" i="1" lang="en-US" sz="1200">
                <a:latin typeface="Calibri"/>
                <a:ea typeface="Calibri"/>
                <a:cs typeface="Calibri"/>
                <a:sym typeface="Calibri"/>
              </a:rPr>
              <a:t>Sales (units) </a:t>
            </a:r>
            <a:r>
              <a:rPr b="0" i="0" lang="en-US" sz="1200">
                <a:latin typeface="Calibri"/>
                <a:ea typeface="Calibri"/>
                <a:cs typeface="Calibri"/>
                <a:sym typeface="Calibri"/>
              </a:rPr>
              <a:t>under the existing chart title, and change the font of this text to </a:t>
            </a:r>
            <a:r>
              <a:rPr b="1" i="0" lang="en-US" sz="1200">
                <a:latin typeface="Calibri"/>
                <a:ea typeface="Calibri"/>
                <a:cs typeface="Calibri"/>
                <a:sym typeface="Calibri"/>
              </a:rPr>
              <a:t>Calibri 10.5 Bold </a:t>
            </a:r>
            <a:r>
              <a:rPr b="0" i="0" lang="en-US" sz="1200">
                <a:latin typeface="Calibri"/>
                <a:ea typeface="Calibri"/>
                <a:cs typeface="Calibri"/>
                <a:sym typeface="Calibri"/>
              </a:rPr>
              <a:t>to create the vertical axis title</a:t>
            </a:r>
            <a:endParaRPr/>
          </a:p>
          <a:p>
            <a:pPr indent="0" lvl="0" marL="0" rtl="0" algn="l">
              <a:spcBef>
                <a:spcPts val="360"/>
              </a:spcBef>
              <a:spcAft>
                <a:spcPts val="0"/>
              </a:spcAft>
              <a:buNone/>
            </a:pPr>
            <a:r>
              <a:rPr b="1" lang="en-US" sz="1200">
                <a:latin typeface="Calibri"/>
                <a:ea typeface="Calibri"/>
                <a:cs typeface="Calibri"/>
                <a:sym typeface="Calibri"/>
              </a:rPr>
              <a:t>Step 4.	</a:t>
            </a:r>
            <a:r>
              <a:rPr lang="en-US" sz="1200">
                <a:latin typeface="Calibri"/>
                <a:ea typeface="Calibri"/>
                <a:cs typeface="Calibri"/>
                <a:sym typeface="Calibri"/>
              </a:rPr>
              <a:t>Click the </a:t>
            </a:r>
            <a:r>
              <a:rPr b="1" lang="en-US" sz="1200">
                <a:latin typeface="Calibri"/>
                <a:ea typeface="Calibri"/>
                <a:cs typeface="Calibri"/>
                <a:sym typeface="Calibri"/>
              </a:rPr>
              <a:t>Insert</a:t>
            </a:r>
            <a:r>
              <a:rPr b="0" lang="en-US" sz="1200">
                <a:latin typeface="Calibri"/>
                <a:ea typeface="Calibri"/>
                <a:cs typeface="Calibri"/>
                <a:sym typeface="Calibri"/>
              </a:rPr>
              <a:t> tab on the </a:t>
            </a:r>
            <a:r>
              <a:rPr b="1" lang="en-US" sz="1200">
                <a:latin typeface="Calibri"/>
                <a:ea typeface="Calibri"/>
                <a:cs typeface="Calibri"/>
                <a:sym typeface="Calibri"/>
              </a:rPr>
              <a:t>Ribbon </a:t>
            </a:r>
            <a:r>
              <a:rPr b="0" lang="en-US" sz="1200">
                <a:latin typeface="Calibri"/>
                <a:ea typeface="Calibri"/>
                <a:cs typeface="Calibri"/>
                <a:sym typeface="Calibri"/>
              </a:rPr>
              <a:t>and select </a:t>
            </a:r>
            <a:r>
              <a:rPr b="1" lang="en-US" sz="1200">
                <a:latin typeface="Calibri"/>
                <a:ea typeface="Calibri"/>
                <a:cs typeface="Calibri"/>
                <a:sym typeface="Calibri"/>
              </a:rPr>
              <a:t>Text Box </a:t>
            </a:r>
            <a:r>
              <a:rPr b="0" lang="en-US" sz="1200">
                <a:latin typeface="Calibri"/>
                <a:ea typeface="Calibri"/>
                <a:cs typeface="Calibri"/>
                <a:sym typeface="Calibri"/>
              </a:rPr>
              <a:t>from the </a:t>
            </a:r>
            <a:r>
              <a:rPr b="1" lang="en-US" sz="1200">
                <a:latin typeface="Calibri"/>
                <a:ea typeface="Calibri"/>
                <a:cs typeface="Calibri"/>
                <a:sym typeface="Calibri"/>
              </a:rPr>
              <a:t>Text</a:t>
            </a:r>
            <a:r>
              <a:rPr b="0" lang="en-US" sz="1200">
                <a:latin typeface="Calibri"/>
                <a:ea typeface="Calibri"/>
                <a:cs typeface="Calibri"/>
                <a:sym typeface="Calibri"/>
              </a:rPr>
              <a:t> group</a:t>
            </a:r>
            <a:endParaRPr/>
          </a:p>
          <a:p>
            <a:pPr indent="0" lvl="0" marL="0" rtl="0" algn="l">
              <a:spcBef>
                <a:spcPts val="360"/>
              </a:spcBef>
              <a:spcAft>
                <a:spcPts val="0"/>
              </a:spcAft>
              <a:buNone/>
            </a:pPr>
            <a:r>
              <a:rPr b="0" lang="en-US" sz="1200">
                <a:latin typeface="Calibri"/>
                <a:ea typeface="Calibri"/>
                <a:cs typeface="Calibri"/>
                <a:sym typeface="Calibri"/>
              </a:rPr>
              <a:t>		Click on the chart just below the end of the horizontal axis to create a title for this axis</a:t>
            </a:r>
            <a:endParaRPr/>
          </a:p>
          <a:p>
            <a:pPr indent="0" lvl="0" marL="0" rtl="0" algn="l">
              <a:spcBef>
                <a:spcPts val="360"/>
              </a:spcBef>
              <a:spcAft>
                <a:spcPts val="0"/>
              </a:spcAft>
              <a:buNone/>
            </a:pPr>
            <a:r>
              <a:rPr b="0" lang="en-US" sz="1200">
                <a:latin typeface="Calibri"/>
                <a:ea typeface="Calibri"/>
                <a:cs typeface="Calibri"/>
                <a:sym typeface="Calibri"/>
              </a:rPr>
              <a:t>		Type </a:t>
            </a:r>
            <a:r>
              <a:rPr b="1" lang="en-US" sz="1200">
                <a:latin typeface="Calibri"/>
                <a:ea typeface="Calibri"/>
                <a:cs typeface="Calibri"/>
                <a:sym typeface="Calibri"/>
              </a:rPr>
              <a:t>Day</a:t>
            </a:r>
            <a:r>
              <a:rPr b="0" lang="en-US" sz="1200">
                <a:latin typeface="Calibri"/>
                <a:ea typeface="Calibri"/>
                <a:cs typeface="Calibri"/>
                <a:sym typeface="Calibri"/>
              </a:rPr>
              <a:t> into the text box and position it just below the end of the horizontal axis</a:t>
            </a:r>
            <a:endParaRPr/>
          </a:p>
          <a:p>
            <a:pPr indent="0" lvl="0" marL="0" rtl="0" algn="l">
              <a:spcBef>
                <a:spcPts val="360"/>
              </a:spcBef>
              <a:spcAft>
                <a:spcPts val="0"/>
              </a:spcAft>
              <a:buNone/>
            </a:pPr>
            <a:r>
              <a:rPr b="0" lang="en-US" sz="1200">
                <a:latin typeface="Calibri"/>
                <a:ea typeface="Calibri"/>
                <a:cs typeface="Calibri"/>
                <a:sym typeface="Calibri"/>
              </a:rPr>
              <a:t>		Change the font for this text to </a:t>
            </a:r>
            <a:r>
              <a:rPr b="1" lang="en-US" sz="1200">
                <a:latin typeface="Calibri"/>
                <a:ea typeface="Calibri"/>
                <a:cs typeface="Calibri"/>
                <a:sym typeface="Calibri"/>
              </a:rPr>
              <a:t>Calibri 10.5 Bold </a:t>
            </a:r>
            <a:r>
              <a:rPr b="0" lang="en-US" sz="1200">
                <a:latin typeface="Calibri"/>
                <a:ea typeface="Calibri"/>
                <a:cs typeface="Calibri"/>
                <a:sym typeface="Calibri"/>
              </a:rPr>
              <a:t>to create the horizontal axis title</a:t>
            </a:r>
            <a:endParaRPr/>
          </a:p>
        </p:txBody>
      </p:sp>
      <p:sp>
        <p:nvSpPr>
          <p:cNvPr id="329" name="Google Shape;329;p2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8" name="Google Shape;338;p2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sz="1200">
                <a:latin typeface="Calibri"/>
                <a:ea typeface="Calibri"/>
                <a:cs typeface="Calibri"/>
                <a:sym typeface="Calibri"/>
              </a:rPr>
              <a:t>Step 1.	</a:t>
            </a:r>
            <a:r>
              <a:rPr b="0" lang="en-US" sz="1200">
                <a:latin typeface="Calibri"/>
                <a:ea typeface="Calibri"/>
                <a:cs typeface="Calibri"/>
                <a:sym typeface="Calibri"/>
              </a:rPr>
              <a:t>Start with the chart in the file </a:t>
            </a:r>
            <a:r>
              <a:rPr b="0" i="1" lang="en-US" sz="1200">
                <a:latin typeface="Calibri"/>
                <a:ea typeface="Calibri"/>
                <a:cs typeface="Calibri"/>
                <a:sym typeface="Calibri"/>
              </a:rPr>
              <a:t>CourseEvalsChart</a:t>
            </a:r>
            <a:endParaRPr b="0" i="0" sz="1200">
              <a:latin typeface="Calibri"/>
              <a:ea typeface="Calibri"/>
              <a:cs typeface="Calibri"/>
              <a:sym typeface="Calibri"/>
            </a:endParaRPr>
          </a:p>
          <a:p>
            <a:pPr indent="0" lvl="0" marL="0" rtl="0" algn="l">
              <a:spcBef>
                <a:spcPts val="360"/>
              </a:spcBef>
              <a:spcAft>
                <a:spcPts val="0"/>
              </a:spcAft>
              <a:buNone/>
            </a:pPr>
            <a:r>
              <a:rPr b="0" i="0" lang="en-US" sz="1200">
                <a:latin typeface="Calibri"/>
                <a:ea typeface="Calibri"/>
                <a:cs typeface="Calibri"/>
                <a:sym typeface="Calibri"/>
              </a:rPr>
              <a:t>		Click anywhere on the chart</a:t>
            </a:r>
            <a:endParaRPr/>
          </a:p>
          <a:p>
            <a:pPr indent="0" lvl="0" marL="0" rtl="0" algn="l">
              <a:spcBef>
                <a:spcPts val="360"/>
              </a:spcBef>
              <a:spcAft>
                <a:spcPts val="0"/>
              </a:spcAft>
              <a:buNone/>
            </a:pPr>
            <a:r>
              <a:rPr b="0" i="0" lang="en-US" sz="1200">
                <a:latin typeface="Calibri"/>
                <a:ea typeface="Calibri"/>
                <a:cs typeface="Calibri"/>
                <a:sym typeface="Calibri"/>
              </a:rPr>
              <a:t>		Click the </a:t>
            </a:r>
            <a:r>
              <a:rPr b="1" i="0" lang="en-US" sz="1200">
                <a:latin typeface="Calibri"/>
                <a:ea typeface="Calibri"/>
                <a:cs typeface="Calibri"/>
                <a:sym typeface="Calibri"/>
              </a:rPr>
              <a:t>Chart Elements </a:t>
            </a:r>
            <a:r>
              <a:rPr b="0" i="0" lang="en-US" sz="1200">
                <a:latin typeface="Calibri"/>
                <a:ea typeface="Calibri"/>
                <a:cs typeface="Calibri"/>
                <a:sym typeface="Calibri"/>
              </a:rPr>
              <a:t>button</a:t>
            </a:r>
            <a:endParaRPr/>
          </a:p>
          <a:p>
            <a:pPr indent="0" lvl="0" marL="0" rtl="0" algn="l">
              <a:spcBef>
                <a:spcPts val="360"/>
              </a:spcBef>
              <a:spcAft>
                <a:spcPts val="0"/>
              </a:spcAft>
              <a:buNone/>
            </a:pPr>
            <a:r>
              <a:rPr b="0" i="0" lang="en-US" sz="1200">
                <a:latin typeface="Calibri"/>
                <a:ea typeface="Calibri"/>
                <a:cs typeface="Calibri"/>
                <a:sym typeface="Calibri"/>
              </a:rPr>
              <a:t>		Deselect the check box for </a:t>
            </a:r>
            <a:r>
              <a:rPr b="1" i="0" lang="en-US" sz="1200">
                <a:latin typeface="Calibri"/>
                <a:ea typeface="Calibri"/>
                <a:cs typeface="Calibri"/>
                <a:sym typeface="Calibri"/>
              </a:rPr>
              <a:t>Gridlines</a:t>
            </a:r>
            <a:endParaRPr b="0" i="0" sz="1200">
              <a:latin typeface="Calibri"/>
              <a:ea typeface="Calibri"/>
              <a:cs typeface="Calibri"/>
              <a:sym typeface="Calibri"/>
            </a:endParaRPr>
          </a:p>
          <a:p>
            <a:pPr indent="0" lvl="0" marL="0" rtl="0" algn="l">
              <a:spcBef>
                <a:spcPts val="360"/>
              </a:spcBef>
              <a:spcAft>
                <a:spcPts val="0"/>
              </a:spcAft>
              <a:buNone/>
            </a:pPr>
            <a:r>
              <a:rPr b="0" i="0" lang="en-US" sz="1200">
                <a:latin typeface="Calibri"/>
                <a:ea typeface="Calibri"/>
                <a:cs typeface="Calibri"/>
                <a:sym typeface="Calibri"/>
              </a:rPr>
              <a:t>		Deselect the check box for </a:t>
            </a:r>
            <a:r>
              <a:rPr b="1" i="0" lang="en-US" sz="1200">
                <a:latin typeface="Calibri"/>
                <a:ea typeface="Calibri"/>
                <a:cs typeface="Calibri"/>
                <a:sym typeface="Calibri"/>
              </a:rPr>
              <a:t>Data Labels</a:t>
            </a:r>
            <a:endParaRPr/>
          </a:p>
          <a:p>
            <a:pPr indent="0" lvl="0" marL="0" rtl="0" algn="l">
              <a:spcBef>
                <a:spcPts val="360"/>
              </a:spcBef>
              <a:spcAft>
                <a:spcPts val="0"/>
              </a:spcAft>
              <a:buNone/>
            </a:pPr>
            <a:r>
              <a:rPr b="1" i="0" lang="en-US" sz="1200">
                <a:latin typeface="Calibri"/>
                <a:ea typeface="Calibri"/>
                <a:cs typeface="Calibri"/>
                <a:sym typeface="Calibri"/>
              </a:rPr>
              <a:t>Step 2.	</a:t>
            </a:r>
            <a:r>
              <a:rPr b="0" i="0" lang="en-US" sz="1200">
                <a:latin typeface="Calibri"/>
                <a:ea typeface="Calibri"/>
                <a:cs typeface="Calibri"/>
                <a:sym typeface="Calibri"/>
              </a:rPr>
              <a:t>Click anywhere on the chart</a:t>
            </a:r>
            <a:endParaRPr/>
          </a:p>
          <a:p>
            <a:pPr indent="0" lvl="0" marL="0" rtl="0" algn="l">
              <a:spcBef>
                <a:spcPts val="360"/>
              </a:spcBef>
              <a:spcAft>
                <a:spcPts val="0"/>
              </a:spcAft>
              <a:buNone/>
            </a:pPr>
            <a:r>
              <a:rPr b="0" i="0" lang="en-US" sz="1200">
                <a:latin typeface="Calibri"/>
                <a:ea typeface="Calibri"/>
                <a:cs typeface="Calibri"/>
                <a:sym typeface="Calibri"/>
              </a:rPr>
              <a:t>		Select the vertical axis</a:t>
            </a:r>
            <a:endParaRPr/>
          </a:p>
          <a:p>
            <a:pPr indent="0" lvl="0" marL="0" rtl="0" algn="l">
              <a:spcBef>
                <a:spcPts val="360"/>
              </a:spcBef>
              <a:spcAft>
                <a:spcPts val="0"/>
              </a:spcAft>
              <a:buNone/>
            </a:pPr>
            <a:r>
              <a:rPr b="1" i="0" lang="en-US" sz="1200">
                <a:latin typeface="Calibri"/>
                <a:ea typeface="Calibri"/>
                <a:cs typeface="Calibri"/>
                <a:sym typeface="Calibri"/>
              </a:rPr>
              <a:t>Step 3.	</a:t>
            </a:r>
            <a:r>
              <a:rPr b="0" i="0" lang="en-US" sz="1200">
                <a:latin typeface="Calibri"/>
                <a:ea typeface="Calibri"/>
                <a:cs typeface="Calibri"/>
                <a:sym typeface="Calibri"/>
              </a:rPr>
              <a:t>When the </a:t>
            </a:r>
            <a:r>
              <a:rPr b="1" i="0" lang="en-US" sz="1200">
                <a:latin typeface="Calibri"/>
                <a:ea typeface="Calibri"/>
                <a:cs typeface="Calibri"/>
                <a:sym typeface="Calibri"/>
              </a:rPr>
              <a:t>Format Axis </a:t>
            </a:r>
            <a:r>
              <a:rPr b="0" i="0" lang="en-US" sz="1200">
                <a:latin typeface="Calibri"/>
                <a:ea typeface="Calibri"/>
                <a:cs typeface="Calibri"/>
                <a:sym typeface="Calibri"/>
              </a:rPr>
              <a:t>task pane appears </a:t>
            </a:r>
            <a:endParaRPr/>
          </a:p>
          <a:p>
            <a:pPr indent="0" lvl="0" marL="0" rtl="0" algn="l">
              <a:spcBef>
                <a:spcPts val="360"/>
              </a:spcBef>
              <a:spcAft>
                <a:spcPts val="0"/>
              </a:spcAft>
              <a:buNone/>
            </a:pPr>
            <a:r>
              <a:rPr b="0" i="0" lang="en-US" sz="1200">
                <a:latin typeface="Calibri"/>
                <a:ea typeface="Calibri"/>
                <a:cs typeface="Calibri"/>
                <a:sym typeface="Calibri"/>
              </a:rPr>
              <a:t>		Change the entry in the </a:t>
            </a:r>
            <a:r>
              <a:rPr b="1" i="0" lang="en-US" sz="1200">
                <a:latin typeface="Calibri"/>
                <a:ea typeface="Calibri"/>
                <a:cs typeface="Calibri"/>
                <a:sym typeface="Calibri"/>
              </a:rPr>
              <a:t>Major Box </a:t>
            </a:r>
            <a:r>
              <a:rPr b="0" i="0" lang="en-US" sz="1200">
                <a:latin typeface="Calibri"/>
                <a:ea typeface="Calibri"/>
                <a:cs typeface="Calibri"/>
                <a:sym typeface="Calibri"/>
              </a:rPr>
              <a:t>under </a:t>
            </a:r>
            <a:r>
              <a:rPr b="1" i="0" lang="en-US" sz="1200">
                <a:latin typeface="Calibri"/>
                <a:ea typeface="Calibri"/>
                <a:cs typeface="Calibri"/>
                <a:sym typeface="Calibri"/>
              </a:rPr>
              <a:t>Units</a:t>
            </a:r>
            <a:r>
              <a:rPr b="0" i="0" lang="en-US" sz="1200">
                <a:latin typeface="Calibri"/>
                <a:ea typeface="Calibri"/>
                <a:cs typeface="Calibri"/>
                <a:sym typeface="Calibri"/>
              </a:rPr>
              <a:t> from 0.5 to 1.0 to remove the vertical-axis increments of 0.5</a:t>
            </a:r>
            <a:endParaRPr/>
          </a:p>
          <a:p>
            <a:pPr indent="0" lvl="0" marL="0" rtl="0" algn="l">
              <a:spcBef>
                <a:spcPts val="360"/>
              </a:spcBef>
              <a:spcAft>
                <a:spcPts val="0"/>
              </a:spcAft>
              <a:buNone/>
            </a:pPr>
            <a:r>
              <a:rPr b="1" lang="en-US" sz="1200">
                <a:latin typeface="Calibri"/>
                <a:ea typeface="Calibri"/>
                <a:cs typeface="Calibri"/>
                <a:sym typeface="Calibri"/>
              </a:rPr>
              <a:t>Step 4.	</a:t>
            </a:r>
            <a:r>
              <a:rPr b="0" lang="en-US" sz="1200">
                <a:latin typeface="Calibri"/>
                <a:ea typeface="Calibri"/>
                <a:cs typeface="Calibri"/>
                <a:sym typeface="Calibri"/>
              </a:rPr>
              <a:t>Double-click the second column in the chart corresponding to “Fall 2014” so that only this column is selected in the chart </a:t>
            </a:r>
            <a:endParaRPr/>
          </a:p>
          <a:p>
            <a:pPr indent="0" lvl="0" marL="0" rtl="0" algn="l">
              <a:spcBef>
                <a:spcPts val="360"/>
              </a:spcBef>
              <a:spcAft>
                <a:spcPts val="0"/>
              </a:spcAft>
              <a:buNone/>
            </a:pPr>
            <a:r>
              <a:rPr b="0" lang="en-US" sz="1200">
                <a:latin typeface="Calibri"/>
                <a:ea typeface="Calibri"/>
                <a:cs typeface="Calibri"/>
                <a:sym typeface="Calibri"/>
              </a:rPr>
              <a:t>		In the </a:t>
            </a:r>
            <a:r>
              <a:rPr b="1" lang="en-US" sz="1200">
                <a:latin typeface="Calibri"/>
                <a:ea typeface="Calibri"/>
                <a:cs typeface="Calibri"/>
                <a:sym typeface="Calibri"/>
              </a:rPr>
              <a:t>Format Data Point</a:t>
            </a:r>
            <a:r>
              <a:rPr b="0" lang="en-US" sz="1200">
                <a:latin typeface="Calibri"/>
                <a:ea typeface="Calibri"/>
                <a:cs typeface="Calibri"/>
                <a:sym typeface="Calibri"/>
              </a:rPr>
              <a:t> task pane, click the </a:t>
            </a:r>
            <a:r>
              <a:rPr b="1" lang="en-US" sz="1200">
                <a:latin typeface="Calibri"/>
                <a:ea typeface="Calibri"/>
                <a:cs typeface="Calibri"/>
                <a:sym typeface="Calibri"/>
              </a:rPr>
              <a:t>Fill &amp; Line </a:t>
            </a:r>
            <a:r>
              <a:rPr b="0" lang="en-US" sz="1200">
                <a:latin typeface="Calibri"/>
                <a:ea typeface="Calibri"/>
                <a:cs typeface="Calibri"/>
                <a:sym typeface="Calibri"/>
              </a:rPr>
              <a:t>icon</a:t>
            </a:r>
            <a:endParaRPr/>
          </a:p>
          <a:p>
            <a:pPr indent="0" lvl="0" marL="0" rtl="0" algn="l">
              <a:spcBef>
                <a:spcPts val="360"/>
              </a:spcBef>
              <a:spcAft>
                <a:spcPts val="0"/>
              </a:spcAft>
              <a:buNone/>
            </a:pPr>
            <a:r>
              <a:rPr b="0" lang="en-US" sz="1200">
                <a:latin typeface="Calibri"/>
                <a:ea typeface="Calibri"/>
                <a:cs typeface="Calibri"/>
                <a:sym typeface="Calibri"/>
              </a:rPr>
              <a:t>		Under </a:t>
            </a:r>
            <a:r>
              <a:rPr b="1" lang="en-US" sz="1200">
                <a:latin typeface="Calibri"/>
                <a:ea typeface="Calibri"/>
                <a:cs typeface="Calibri"/>
                <a:sym typeface="Calibri"/>
              </a:rPr>
              <a:t>Fill</a:t>
            </a:r>
            <a:r>
              <a:rPr b="0" lang="en-US" sz="1200">
                <a:latin typeface="Calibri"/>
                <a:ea typeface="Calibri"/>
                <a:cs typeface="Calibri"/>
                <a:sym typeface="Calibri"/>
              </a:rPr>
              <a:t>, select a darker blue color for this column</a:t>
            </a:r>
            <a:endParaRPr/>
          </a:p>
          <a:p>
            <a:pPr indent="0" lvl="0" marL="0" rtl="0" algn="l">
              <a:spcBef>
                <a:spcPts val="360"/>
              </a:spcBef>
              <a:spcAft>
                <a:spcPts val="0"/>
              </a:spcAft>
              <a:buNone/>
            </a:pPr>
            <a:r>
              <a:rPr b="1" lang="en-US" sz="1200">
                <a:latin typeface="Calibri"/>
                <a:ea typeface="Calibri"/>
                <a:cs typeface="Calibri"/>
                <a:sym typeface="Calibri"/>
              </a:rPr>
              <a:t>Step 5.	</a:t>
            </a:r>
            <a:r>
              <a:rPr b="0" lang="en-US" sz="1200">
                <a:latin typeface="Calibri"/>
                <a:ea typeface="Calibri"/>
                <a:cs typeface="Calibri"/>
                <a:sym typeface="Calibri"/>
              </a:rPr>
              <a:t>Repeat Step 4 for each column corresponding to a Fall semester in the chart</a:t>
            </a:r>
            <a:endParaRPr/>
          </a:p>
          <a:p>
            <a:pPr indent="0" lvl="0" marL="0" rtl="0" algn="l">
              <a:spcBef>
                <a:spcPts val="360"/>
              </a:spcBef>
              <a:spcAft>
                <a:spcPts val="0"/>
              </a:spcAft>
              <a:buNone/>
            </a:pPr>
            <a:r>
              <a:rPr b="1" lang="en-US" sz="1200">
                <a:latin typeface="Calibri"/>
                <a:ea typeface="Calibri"/>
                <a:cs typeface="Calibri"/>
                <a:sym typeface="Calibri"/>
              </a:rPr>
              <a:t>Step 6.	</a:t>
            </a:r>
            <a:r>
              <a:rPr b="0" lang="en-US" sz="1200">
                <a:latin typeface="Calibri"/>
                <a:ea typeface="Calibri"/>
                <a:cs typeface="Calibri"/>
                <a:sym typeface="Calibri"/>
              </a:rPr>
              <a:t>Click the semester labels below the horizontal axis and press </a:t>
            </a:r>
            <a:r>
              <a:rPr b="1" lang="en-US" sz="1200">
                <a:latin typeface="Calibri"/>
                <a:ea typeface="Calibri"/>
                <a:cs typeface="Calibri"/>
                <a:sym typeface="Calibri"/>
              </a:rPr>
              <a:t>Delete </a:t>
            </a:r>
            <a:r>
              <a:rPr b="0" lang="en-US" sz="1200">
                <a:latin typeface="Calibri"/>
                <a:ea typeface="Calibri"/>
                <a:cs typeface="Calibri"/>
                <a:sym typeface="Calibri"/>
              </a:rPr>
              <a:t>to remove the name of each column</a:t>
            </a:r>
            <a:endParaRPr/>
          </a:p>
          <a:p>
            <a:pPr indent="0" lvl="0" marL="0" rtl="0" algn="l">
              <a:spcBef>
                <a:spcPts val="360"/>
              </a:spcBef>
              <a:spcAft>
                <a:spcPts val="0"/>
              </a:spcAft>
              <a:buNone/>
            </a:pPr>
            <a:r>
              <a:rPr b="1" lang="en-US" sz="1200">
                <a:latin typeface="Calibri"/>
                <a:ea typeface="Calibri"/>
                <a:cs typeface="Calibri"/>
                <a:sym typeface="Calibri"/>
              </a:rPr>
              <a:t>Step 7.	</a:t>
            </a:r>
            <a:r>
              <a:rPr b="0" lang="en-US" sz="1200">
                <a:latin typeface="Calibri"/>
                <a:ea typeface="Calibri"/>
                <a:cs typeface="Calibri"/>
                <a:sym typeface="Calibri"/>
              </a:rPr>
              <a:t>Delete the text in cells A2:A15 to remove the horizontal axis labels.</a:t>
            </a:r>
            <a:endParaRPr/>
          </a:p>
          <a:p>
            <a:pPr indent="0" lvl="0" marL="0" rtl="0" algn="l">
              <a:spcBef>
                <a:spcPts val="360"/>
              </a:spcBef>
              <a:spcAft>
                <a:spcPts val="0"/>
              </a:spcAft>
              <a:buNone/>
            </a:pPr>
            <a:r>
              <a:rPr b="0" lang="en-US" sz="1200">
                <a:latin typeface="Calibri"/>
                <a:ea typeface="Calibri"/>
                <a:cs typeface="Calibri"/>
                <a:sym typeface="Calibri"/>
              </a:rPr>
              <a:t>		Type </a:t>
            </a:r>
            <a:r>
              <a:rPr b="0" i="1" lang="en-US" sz="1200">
                <a:latin typeface="Calibri"/>
                <a:ea typeface="Calibri"/>
                <a:cs typeface="Calibri"/>
                <a:sym typeface="Calibri"/>
              </a:rPr>
              <a:t>2014</a:t>
            </a:r>
            <a:r>
              <a:rPr b="0" i="0" lang="en-US" sz="1200">
                <a:latin typeface="Calibri"/>
                <a:ea typeface="Calibri"/>
                <a:cs typeface="Calibri"/>
                <a:sym typeface="Calibri"/>
              </a:rPr>
              <a:t> in cell A2, </a:t>
            </a:r>
            <a:r>
              <a:rPr b="0" i="1" lang="en-US" sz="1200">
                <a:latin typeface="Calibri"/>
                <a:ea typeface="Calibri"/>
                <a:cs typeface="Calibri"/>
                <a:sym typeface="Calibri"/>
              </a:rPr>
              <a:t>2015</a:t>
            </a:r>
            <a:r>
              <a:rPr b="0" i="0" lang="en-US" sz="1200">
                <a:latin typeface="Calibri"/>
                <a:ea typeface="Calibri"/>
                <a:cs typeface="Calibri"/>
                <a:sym typeface="Calibri"/>
              </a:rPr>
              <a:t> in cell A4, </a:t>
            </a:r>
            <a:r>
              <a:rPr b="0" i="1" lang="en-US" sz="1200">
                <a:latin typeface="Calibri"/>
                <a:ea typeface="Calibri"/>
                <a:cs typeface="Calibri"/>
                <a:sym typeface="Calibri"/>
              </a:rPr>
              <a:t>2016</a:t>
            </a:r>
            <a:r>
              <a:rPr b="0" i="0" lang="en-US" sz="1200">
                <a:latin typeface="Calibri"/>
                <a:ea typeface="Calibri"/>
                <a:cs typeface="Calibri"/>
                <a:sym typeface="Calibri"/>
              </a:rPr>
              <a:t> in cell A6, </a:t>
            </a:r>
            <a:r>
              <a:rPr b="0" i="1" lang="en-US" sz="1200">
                <a:latin typeface="Calibri"/>
                <a:ea typeface="Calibri"/>
                <a:cs typeface="Calibri"/>
                <a:sym typeface="Calibri"/>
              </a:rPr>
              <a:t>2017</a:t>
            </a:r>
            <a:r>
              <a:rPr b="0" i="0" lang="en-US" sz="1200">
                <a:latin typeface="Calibri"/>
                <a:ea typeface="Calibri"/>
                <a:cs typeface="Calibri"/>
                <a:sym typeface="Calibri"/>
              </a:rPr>
              <a:t> in cell A8, </a:t>
            </a:r>
            <a:r>
              <a:rPr b="0" i="1" lang="en-US" sz="1200">
                <a:latin typeface="Calibri"/>
                <a:ea typeface="Calibri"/>
                <a:cs typeface="Calibri"/>
                <a:sym typeface="Calibri"/>
              </a:rPr>
              <a:t>2018</a:t>
            </a:r>
            <a:r>
              <a:rPr b="0" i="0" lang="en-US" sz="1200">
                <a:latin typeface="Calibri"/>
                <a:ea typeface="Calibri"/>
                <a:cs typeface="Calibri"/>
                <a:sym typeface="Calibri"/>
              </a:rPr>
              <a:t> in cell A10, </a:t>
            </a:r>
            <a:r>
              <a:rPr b="0" i="1" lang="en-US" sz="1200">
                <a:latin typeface="Calibri"/>
                <a:ea typeface="Calibri"/>
                <a:cs typeface="Calibri"/>
                <a:sym typeface="Calibri"/>
              </a:rPr>
              <a:t>2019</a:t>
            </a:r>
            <a:r>
              <a:rPr b="0" i="0" lang="en-US" sz="1200">
                <a:latin typeface="Calibri"/>
                <a:ea typeface="Calibri"/>
                <a:cs typeface="Calibri"/>
                <a:sym typeface="Calibri"/>
              </a:rPr>
              <a:t> in cell A12 and </a:t>
            </a:r>
            <a:r>
              <a:rPr b="0" i="1" lang="en-US" sz="1200">
                <a:latin typeface="Calibri"/>
                <a:ea typeface="Calibri"/>
                <a:cs typeface="Calibri"/>
                <a:sym typeface="Calibri"/>
              </a:rPr>
              <a:t>2020</a:t>
            </a:r>
            <a:r>
              <a:rPr b="0" i="0" lang="en-US" sz="1200">
                <a:latin typeface="Calibri"/>
                <a:ea typeface="Calibri"/>
                <a:cs typeface="Calibri"/>
                <a:sym typeface="Calibri"/>
              </a:rPr>
              <a:t> in cell A14 to add the years to the horizontal axis on the chart.</a:t>
            </a:r>
            <a:endParaRPr/>
          </a:p>
          <a:p>
            <a:pPr indent="0" lvl="0" marL="0" rtl="0" algn="l">
              <a:spcBef>
                <a:spcPts val="360"/>
              </a:spcBef>
              <a:spcAft>
                <a:spcPts val="0"/>
              </a:spcAft>
              <a:buNone/>
            </a:pPr>
            <a:r>
              <a:rPr b="1" i="0" lang="en-US" sz="1200">
                <a:latin typeface="Calibri"/>
                <a:ea typeface="Calibri"/>
                <a:cs typeface="Calibri"/>
                <a:sym typeface="Calibri"/>
              </a:rPr>
              <a:t>Step 8. 	</a:t>
            </a:r>
            <a:r>
              <a:rPr b="0" i="0" lang="en-US" sz="1200">
                <a:latin typeface="Calibri"/>
                <a:ea typeface="Calibri"/>
                <a:cs typeface="Calibri"/>
                <a:sym typeface="Calibri"/>
              </a:rPr>
              <a:t>Click the arrow in the chart pointing to the line for the college average evaluation score and press </a:t>
            </a:r>
            <a:r>
              <a:rPr b="1" i="0" lang="en-US" sz="1200">
                <a:latin typeface="Calibri"/>
                <a:ea typeface="Calibri"/>
                <a:cs typeface="Calibri"/>
                <a:sym typeface="Calibri"/>
              </a:rPr>
              <a:t>Delete</a:t>
            </a:r>
            <a:endParaRPr b="0" i="0" sz="1200">
              <a:latin typeface="Calibri"/>
              <a:ea typeface="Calibri"/>
              <a:cs typeface="Calibri"/>
              <a:sym typeface="Calibri"/>
            </a:endParaRPr>
          </a:p>
          <a:p>
            <a:pPr indent="0" lvl="0" marL="0" rtl="0" algn="l">
              <a:spcBef>
                <a:spcPts val="360"/>
              </a:spcBef>
              <a:spcAft>
                <a:spcPts val="0"/>
              </a:spcAft>
              <a:buNone/>
            </a:pPr>
            <a:r>
              <a:rPr b="1" i="0" lang="en-US" sz="1200">
                <a:latin typeface="Calibri"/>
                <a:ea typeface="Calibri"/>
                <a:cs typeface="Calibri"/>
                <a:sym typeface="Calibri"/>
              </a:rPr>
              <a:t>Step 9. 	</a:t>
            </a:r>
            <a:r>
              <a:rPr b="0" i="0" lang="en-US" sz="1200">
                <a:latin typeface="Calibri"/>
                <a:ea typeface="Calibri"/>
                <a:cs typeface="Calibri"/>
                <a:sym typeface="Calibri"/>
              </a:rPr>
              <a:t>Move the text box containing </a:t>
            </a:r>
            <a:r>
              <a:rPr b="1" i="0" lang="en-US" sz="1200">
                <a:latin typeface="Calibri"/>
                <a:ea typeface="Calibri"/>
                <a:cs typeface="Calibri"/>
                <a:sym typeface="Calibri"/>
              </a:rPr>
              <a:t>College Average = 3.75 </a:t>
            </a:r>
            <a:r>
              <a:rPr b="0" i="0" lang="en-US" sz="1200">
                <a:latin typeface="Calibri"/>
                <a:ea typeface="Calibri"/>
                <a:cs typeface="Calibri"/>
                <a:sym typeface="Calibri"/>
              </a:rPr>
              <a:t>closer to the line that marks the college average evaluation score</a:t>
            </a:r>
            <a:endParaRPr/>
          </a:p>
          <a:p>
            <a:pPr indent="0" lvl="0" marL="0" rtl="0" algn="l">
              <a:spcBef>
                <a:spcPts val="360"/>
              </a:spcBef>
              <a:spcAft>
                <a:spcPts val="0"/>
              </a:spcAft>
              <a:buNone/>
            </a:pPr>
            <a:r>
              <a:rPr b="1" lang="en-US" sz="1200">
                <a:latin typeface="Calibri"/>
                <a:ea typeface="Calibri"/>
                <a:cs typeface="Calibri"/>
                <a:sym typeface="Calibri"/>
              </a:rPr>
              <a:t>Step 10. 	</a:t>
            </a:r>
            <a:r>
              <a:rPr b="0" lang="en-US" sz="1200">
                <a:latin typeface="Calibri"/>
                <a:ea typeface="Calibri"/>
                <a:cs typeface="Calibri"/>
                <a:sym typeface="Calibri"/>
              </a:rPr>
              <a:t>Click the </a:t>
            </a:r>
            <a:r>
              <a:rPr b="1" lang="en-US" sz="1200">
                <a:latin typeface="Calibri"/>
                <a:ea typeface="Calibri"/>
                <a:cs typeface="Calibri"/>
                <a:sym typeface="Calibri"/>
              </a:rPr>
              <a:t>Insert</a:t>
            </a:r>
            <a:r>
              <a:rPr b="0" lang="en-US" sz="1200">
                <a:latin typeface="Calibri"/>
                <a:ea typeface="Calibri"/>
                <a:cs typeface="Calibri"/>
                <a:sym typeface="Calibri"/>
              </a:rPr>
              <a:t> tab on the Ribbon</a:t>
            </a:r>
            <a:endParaRPr/>
          </a:p>
          <a:p>
            <a:pPr indent="0" lvl="0" marL="0" rtl="0" algn="l">
              <a:spcBef>
                <a:spcPts val="360"/>
              </a:spcBef>
              <a:spcAft>
                <a:spcPts val="0"/>
              </a:spcAft>
              <a:buNone/>
            </a:pPr>
            <a:r>
              <a:rPr b="0" lang="en-US" sz="1200">
                <a:latin typeface="Calibri"/>
                <a:ea typeface="Calibri"/>
                <a:cs typeface="Calibri"/>
                <a:sym typeface="Calibri"/>
              </a:rPr>
              <a:t>		Click </a:t>
            </a:r>
            <a:r>
              <a:rPr b="1" lang="en-US" sz="1200">
                <a:latin typeface="Calibri"/>
                <a:ea typeface="Calibri"/>
                <a:cs typeface="Calibri"/>
                <a:sym typeface="Calibri"/>
              </a:rPr>
              <a:t>Text Box </a:t>
            </a:r>
            <a:r>
              <a:rPr b="0" lang="en-US" sz="1200">
                <a:latin typeface="Calibri"/>
                <a:ea typeface="Calibri"/>
                <a:cs typeface="Calibri"/>
                <a:sym typeface="Calibri"/>
              </a:rPr>
              <a:t>in the </a:t>
            </a:r>
            <a:r>
              <a:rPr b="1" lang="en-US" sz="1200">
                <a:latin typeface="Calibri"/>
                <a:ea typeface="Calibri"/>
                <a:cs typeface="Calibri"/>
                <a:sym typeface="Calibri"/>
              </a:rPr>
              <a:t>Text</a:t>
            </a:r>
            <a:r>
              <a:rPr b="0" lang="en-US" sz="1200">
                <a:latin typeface="Calibri"/>
                <a:ea typeface="Calibri"/>
                <a:cs typeface="Calibri"/>
                <a:sym typeface="Calibri"/>
              </a:rPr>
              <a:t> group and click near the upper right of the chart</a:t>
            </a:r>
            <a:endParaRPr/>
          </a:p>
          <a:p>
            <a:pPr indent="0" lvl="0" marL="0" rtl="0" algn="l">
              <a:spcBef>
                <a:spcPts val="360"/>
              </a:spcBef>
              <a:spcAft>
                <a:spcPts val="0"/>
              </a:spcAft>
              <a:buNone/>
            </a:pPr>
            <a:r>
              <a:rPr b="0" lang="en-US" sz="1200">
                <a:latin typeface="Calibri"/>
                <a:ea typeface="Calibri"/>
                <a:cs typeface="Calibri"/>
                <a:sym typeface="Calibri"/>
              </a:rPr>
              <a:t>		Click the </a:t>
            </a:r>
            <a:r>
              <a:rPr b="1" lang="en-US" sz="1200">
                <a:latin typeface="Calibri"/>
                <a:ea typeface="Calibri"/>
                <a:cs typeface="Calibri"/>
                <a:sym typeface="Calibri"/>
              </a:rPr>
              <a:t>Home</a:t>
            </a:r>
            <a:r>
              <a:rPr b="0" lang="en-US" sz="1200">
                <a:latin typeface="Calibri"/>
                <a:ea typeface="Calibri"/>
                <a:cs typeface="Calibri"/>
                <a:sym typeface="Calibri"/>
              </a:rPr>
              <a:t> tab in the Ribbon and change the font type to </a:t>
            </a:r>
            <a:r>
              <a:rPr b="1" lang="en-US" sz="1200">
                <a:latin typeface="Calibri"/>
                <a:ea typeface="Calibri"/>
                <a:cs typeface="Calibri"/>
                <a:sym typeface="Calibri"/>
              </a:rPr>
              <a:t>Wingdings 10.5</a:t>
            </a:r>
            <a:endParaRPr/>
          </a:p>
          <a:p>
            <a:pPr indent="0" lvl="0" marL="0" rtl="0" algn="l">
              <a:spcBef>
                <a:spcPts val="360"/>
              </a:spcBef>
              <a:spcAft>
                <a:spcPts val="0"/>
              </a:spcAft>
              <a:buNone/>
            </a:pPr>
            <a:r>
              <a:rPr b="0" lang="en-US" sz="1200">
                <a:latin typeface="Calibri"/>
                <a:ea typeface="Calibri"/>
                <a:cs typeface="Calibri"/>
                <a:sym typeface="Calibri"/>
              </a:rPr>
              <a:t>		Type </a:t>
            </a:r>
            <a:r>
              <a:rPr b="0" i="1" lang="en-US" sz="1200">
                <a:latin typeface="Calibri"/>
                <a:ea typeface="Calibri"/>
                <a:cs typeface="Calibri"/>
                <a:sym typeface="Calibri"/>
              </a:rPr>
              <a:t>n</a:t>
            </a:r>
            <a:r>
              <a:rPr b="0" i="0" lang="en-US" sz="1200">
                <a:latin typeface="Calibri"/>
                <a:ea typeface="Calibri"/>
                <a:cs typeface="Calibri"/>
                <a:sym typeface="Calibri"/>
              </a:rPr>
              <a:t> in the text box to create a square box</a:t>
            </a:r>
            <a:endParaRPr/>
          </a:p>
          <a:p>
            <a:pPr indent="0" lvl="0" marL="0" rtl="0" algn="l">
              <a:spcBef>
                <a:spcPts val="360"/>
              </a:spcBef>
              <a:spcAft>
                <a:spcPts val="0"/>
              </a:spcAft>
              <a:buNone/>
            </a:pPr>
            <a:r>
              <a:rPr b="0" i="0" lang="en-US" sz="1200">
                <a:latin typeface="Calibri"/>
                <a:ea typeface="Calibri"/>
                <a:cs typeface="Calibri"/>
                <a:sym typeface="Calibri"/>
              </a:rPr>
              <a:t>		Change the font color of the square box to match the lighter blue columns in the chart</a:t>
            </a:r>
            <a:endParaRPr/>
          </a:p>
          <a:p>
            <a:pPr indent="0" lvl="0" marL="0" rtl="0" algn="l">
              <a:spcBef>
                <a:spcPts val="360"/>
              </a:spcBef>
              <a:spcAft>
                <a:spcPts val="0"/>
              </a:spcAft>
              <a:buNone/>
            </a:pPr>
            <a:r>
              <a:rPr b="0" i="0" lang="en-US" sz="1200">
                <a:latin typeface="Calibri"/>
                <a:ea typeface="Calibri"/>
                <a:cs typeface="Calibri"/>
                <a:sym typeface="Calibri"/>
              </a:rPr>
              <a:t>		Change the font type back to </a:t>
            </a:r>
            <a:r>
              <a:rPr b="1" i="0" lang="en-US" sz="1200">
                <a:latin typeface="Calibri"/>
                <a:ea typeface="Calibri"/>
                <a:cs typeface="Calibri"/>
                <a:sym typeface="Calibri"/>
              </a:rPr>
              <a:t>Calibri 10.5 </a:t>
            </a:r>
            <a:r>
              <a:rPr b="0" i="0" lang="en-US" sz="1200">
                <a:latin typeface="Calibri"/>
                <a:ea typeface="Calibri"/>
                <a:cs typeface="Calibri"/>
                <a:sym typeface="Calibri"/>
              </a:rPr>
              <a:t>and the font color back to black</a:t>
            </a:r>
            <a:endParaRPr/>
          </a:p>
          <a:p>
            <a:pPr indent="0" lvl="0" marL="0" rtl="0" algn="l">
              <a:spcBef>
                <a:spcPts val="360"/>
              </a:spcBef>
              <a:spcAft>
                <a:spcPts val="0"/>
              </a:spcAft>
              <a:buNone/>
            </a:pPr>
            <a:r>
              <a:rPr b="0" i="0" lang="en-US" sz="1200">
                <a:latin typeface="Calibri"/>
                <a:ea typeface="Calibri"/>
                <a:cs typeface="Calibri"/>
                <a:sym typeface="Calibri"/>
              </a:rPr>
              <a:t>		Type </a:t>
            </a:r>
            <a:r>
              <a:rPr b="0" i="1" lang="en-US" sz="1200">
                <a:latin typeface="Calibri"/>
                <a:ea typeface="Calibri"/>
                <a:cs typeface="Calibri"/>
                <a:sym typeface="Calibri"/>
              </a:rPr>
              <a:t>Spring Semester</a:t>
            </a:r>
            <a:r>
              <a:rPr b="0" i="0" lang="en-US" sz="1200">
                <a:latin typeface="Calibri"/>
                <a:ea typeface="Calibri"/>
                <a:cs typeface="Calibri"/>
                <a:sym typeface="Calibri"/>
              </a:rPr>
              <a:t> and press Enter</a:t>
            </a:r>
            <a:endParaRPr/>
          </a:p>
          <a:p>
            <a:pPr indent="0" lvl="0" marL="0" rtl="0" algn="l">
              <a:spcBef>
                <a:spcPts val="360"/>
              </a:spcBef>
              <a:spcAft>
                <a:spcPts val="0"/>
              </a:spcAft>
              <a:buNone/>
            </a:pPr>
            <a:r>
              <a:rPr b="0" i="0" lang="en-US" sz="1200">
                <a:latin typeface="Calibri"/>
                <a:ea typeface="Calibri"/>
                <a:cs typeface="Calibri"/>
                <a:sym typeface="Calibri"/>
              </a:rPr>
              <a:t>		Click the </a:t>
            </a:r>
            <a:r>
              <a:rPr b="1" i="0" lang="en-US" sz="1200">
                <a:latin typeface="Calibri"/>
                <a:ea typeface="Calibri"/>
                <a:cs typeface="Calibri"/>
                <a:sym typeface="Calibri"/>
              </a:rPr>
              <a:t>Home</a:t>
            </a:r>
            <a:r>
              <a:rPr b="0" i="0" lang="en-US" sz="1200">
                <a:latin typeface="Calibri"/>
                <a:ea typeface="Calibri"/>
                <a:cs typeface="Calibri"/>
                <a:sym typeface="Calibri"/>
              </a:rPr>
              <a:t> tab in the Ribbon and change the font type to </a:t>
            </a:r>
            <a:r>
              <a:rPr b="1" i="0" lang="en-US" sz="1200">
                <a:latin typeface="Calibri"/>
                <a:ea typeface="Calibri"/>
                <a:cs typeface="Calibri"/>
                <a:sym typeface="Calibri"/>
              </a:rPr>
              <a:t>Wingdings 10.5</a:t>
            </a:r>
            <a:endParaRPr/>
          </a:p>
          <a:p>
            <a:pPr indent="0" lvl="0" marL="0" rtl="0" algn="l">
              <a:spcBef>
                <a:spcPts val="360"/>
              </a:spcBef>
              <a:spcAft>
                <a:spcPts val="0"/>
              </a:spcAft>
              <a:buNone/>
            </a:pPr>
            <a:r>
              <a:rPr b="0" i="0" lang="en-US" sz="1200">
                <a:latin typeface="Calibri"/>
                <a:ea typeface="Calibri"/>
                <a:cs typeface="Calibri"/>
                <a:sym typeface="Calibri"/>
              </a:rPr>
              <a:t>		Type </a:t>
            </a:r>
            <a:r>
              <a:rPr b="0" i="1" lang="en-US" sz="1200">
                <a:latin typeface="Calibri"/>
                <a:ea typeface="Calibri"/>
                <a:cs typeface="Calibri"/>
                <a:sym typeface="Calibri"/>
              </a:rPr>
              <a:t>n</a:t>
            </a:r>
            <a:r>
              <a:rPr b="0" i="0" lang="en-US" sz="1200">
                <a:latin typeface="Calibri"/>
                <a:ea typeface="Calibri"/>
                <a:cs typeface="Calibri"/>
                <a:sym typeface="Calibri"/>
              </a:rPr>
              <a:t> in the text box to create a square box</a:t>
            </a:r>
            <a:endParaRPr/>
          </a:p>
          <a:p>
            <a:pPr indent="0" lvl="0" marL="0" rtl="0" algn="l">
              <a:spcBef>
                <a:spcPts val="360"/>
              </a:spcBef>
              <a:spcAft>
                <a:spcPts val="0"/>
              </a:spcAft>
              <a:buNone/>
            </a:pPr>
            <a:r>
              <a:rPr b="0" i="0" lang="en-US" sz="1200">
                <a:latin typeface="Calibri"/>
                <a:ea typeface="Calibri"/>
                <a:cs typeface="Calibri"/>
                <a:sym typeface="Calibri"/>
              </a:rPr>
              <a:t>		Change the font color of the square box to match the darker blue columns in the chart</a:t>
            </a:r>
            <a:endParaRPr/>
          </a:p>
          <a:p>
            <a:pPr indent="0" lvl="0" marL="0" rtl="0" algn="l">
              <a:spcBef>
                <a:spcPts val="360"/>
              </a:spcBef>
              <a:spcAft>
                <a:spcPts val="0"/>
              </a:spcAft>
              <a:buNone/>
            </a:pPr>
            <a:r>
              <a:rPr b="0" i="0" lang="en-US" sz="1200">
                <a:latin typeface="Calibri"/>
                <a:ea typeface="Calibri"/>
                <a:cs typeface="Calibri"/>
                <a:sym typeface="Calibri"/>
              </a:rPr>
              <a:t>		Change the font type back to </a:t>
            </a:r>
            <a:r>
              <a:rPr b="1" i="0" lang="en-US" sz="1200">
                <a:latin typeface="Calibri"/>
                <a:ea typeface="Calibri"/>
                <a:cs typeface="Calibri"/>
                <a:sym typeface="Calibri"/>
              </a:rPr>
              <a:t>Calibri 10.5 </a:t>
            </a:r>
            <a:r>
              <a:rPr b="0" i="0" lang="en-US" sz="1200">
                <a:latin typeface="Calibri"/>
                <a:ea typeface="Calibri"/>
                <a:cs typeface="Calibri"/>
                <a:sym typeface="Calibri"/>
              </a:rPr>
              <a:t>and the font color back to black</a:t>
            </a:r>
            <a:endParaRPr/>
          </a:p>
          <a:p>
            <a:pPr indent="0" lvl="0" marL="0" rtl="0" algn="l">
              <a:spcBef>
                <a:spcPts val="360"/>
              </a:spcBef>
              <a:spcAft>
                <a:spcPts val="0"/>
              </a:spcAft>
              <a:buNone/>
            </a:pPr>
            <a:r>
              <a:rPr b="0" i="0" lang="en-US" sz="1200">
                <a:latin typeface="Calibri"/>
                <a:ea typeface="Calibri"/>
                <a:cs typeface="Calibri"/>
                <a:sym typeface="Calibri"/>
              </a:rPr>
              <a:t>		Type </a:t>
            </a:r>
            <a:r>
              <a:rPr b="0" i="1" lang="en-US" sz="1200">
                <a:latin typeface="Calibri"/>
                <a:ea typeface="Calibri"/>
                <a:cs typeface="Calibri"/>
                <a:sym typeface="Calibri"/>
              </a:rPr>
              <a:t>Fall Semester</a:t>
            </a:r>
            <a:endParaRPr/>
          </a:p>
          <a:p>
            <a:pPr indent="0" lvl="0" marL="0" rtl="0" algn="l">
              <a:spcBef>
                <a:spcPts val="540"/>
              </a:spcBef>
              <a:spcAft>
                <a:spcPts val="0"/>
              </a:spcAft>
              <a:buNone/>
            </a:pPr>
            <a:r>
              <a:rPr b="1" lang="en-US" sz="1800"/>
              <a:t>Step 11.	</a:t>
            </a:r>
            <a:r>
              <a:rPr lang="en-US" sz="1800"/>
              <a:t>Line up any added elements of the chart that may have been moved in the editing process.</a:t>
            </a:r>
            <a:endParaRPr b="0" i="1" sz="1200">
              <a:latin typeface="Calibri"/>
              <a:ea typeface="Calibri"/>
              <a:cs typeface="Calibri"/>
              <a:sym typeface="Calibri"/>
            </a:endParaRPr>
          </a:p>
        </p:txBody>
      </p:sp>
      <p:sp>
        <p:nvSpPr>
          <p:cNvPr id="339" name="Google Shape;339;p2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p2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49" name="Google Shape;349;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5" name="Google Shape;355;p2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rPr lang="en-US" sz="1800">
                <a:latin typeface="Calibri"/>
                <a:ea typeface="Calibri"/>
                <a:cs typeface="Calibri"/>
                <a:sym typeface="Calibri"/>
              </a:rPr>
              <a:t>The chart design steps we illustrate in this section require extra work. Whether this extra work is necessary depends on the intended use and audience for the chart. If the chart is for simply exploring data or for use as a draft to generate feedback, it is less important to format all elements; reformats such as changing axes label locations and changing font sizes of text are not necessary at that point. </a:t>
            </a:r>
            <a:endParaRPr/>
          </a:p>
          <a:p>
            <a:pPr indent="0" lvl="0" marL="0" marR="0" rtl="0" algn="l">
              <a:lnSpc>
                <a:spcPct val="100000"/>
              </a:lnSpc>
              <a:spcBef>
                <a:spcPts val="540"/>
              </a:spcBef>
              <a:spcAft>
                <a:spcPts val="0"/>
              </a:spcAft>
              <a:buClr>
                <a:schemeClr val="dk1"/>
              </a:buClr>
              <a:buSzPts val="1800"/>
              <a:buFont typeface="Open Sans"/>
              <a:buNone/>
            </a:pPr>
            <a:r>
              <a:rPr lang="en-US" sz="1800">
                <a:latin typeface="Open Sans"/>
                <a:ea typeface="Open Sans"/>
                <a:cs typeface="Open Sans"/>
                <a:sym typeface="Open Sans"/>
              </a:rPr>
              <a:t>However, for final versions of charts presented to an external audience, it is often worth spending extra time to make the chart as easy as possible for the audience to interpret</a:t>
            </a:r>
            <a:endParaRPr sz="1800">
              <a:latin typeface="Calibri"/>
              <a:ea typeface="Calibri"/>
              <a:cs typeface="Calibri"/>
              <a:sym typeface="Calibri"/>
            </a:endParaRPr>
          </a:p>
        </p:txBody>
      </p:sp>
      <p:sp>
        <p:nvSpPr>
          <p:cNvPr id="356" name="Google Shape;356;p2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2" name="Google Shape;362;p2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rPr lang="en-US" sz="1800"/>
              <a:t>When to include axes titles and chart titles is often a matter of opinion. We recommend having a chart title when it is necessary for clarification or to make explicit the intended message of the chart. However, we recommend omitting chart and axes titles when they only provide redundant information.</a:t>
            </a:r>
            <a:endParaRPr/>
          </a:p>
          <a:p>
            <a:pPr indent="0" lvl="0" marL="0" rtl="0" algn="l">
              <a:spcBef>
                <a:spcPts val="540"/>
              </a:spcBef>
              <a:spcAft>
                <a:spcPts val="0"/>
              </a:spcAft>
              <a:buNone/>
            </a:pPr>
            <a:r>
              <a:t/>
            </a:r>
            <a:endParaRPr b="1" sz="1800">
              <a:latin typeface="Calibri"/>
              <a:ea typeface="Calibri"/>
              <a:cs typeface="Calibri"/>
              <a:sym typeface="Calibri"/>
            </a:endParaRPr>
          </a:p>
          <a:p>
            <a:pPr indent="0" lvl="0" marL="0" rtl="0" algn="l">
              <a:spcBef>
                <a:spcPts val="540"/>
              </a:spcBef>
              <a:spcAft>
                <a:spcPts val="0"/>
              </a:spcAft>
              <a:buNone/>
            </a:pPr>
            <a:r>
              <a:rPr b="1" lang="en-US" sz="1800">
                <a:latin typeface="Calibri"/>
                <a:ea typeface="Calibri"/>
                <a:cs typeface="Calibri"/>
                <a:sym typeface="Calibri"/>
              </a:rPr>
              <a:t>Step 1.	</a:t>
            </a:r>
            <a:r>
              <a:rPr b="0" lang="en-US" sz="1800">
                <a:latin typeface="Calibri"/>
                <a:ea typeface="Calibri"/>
                <a:cs typeface="Calibri"/>
                <a:sym typeface="Calibri"/>
              </a:rPr>
              <a:t>Start with the chart in the file </a:t>
            </a:r>
            <a:r>
              <a:rPr b="0" i="1" lang="en-US" sz="1800">
                <a:latin typeface="Calibri"/>
                <a:ea typeface="Calibri"/>
                <a:cs typeface="Calibri"/>
                <a:sym typeface="Calibri"/>
              </a:rPr>
              <a:t>ClearanceRatesChart</a:t>
            </a:r>
            <a:endParaRPr b="0" i="0" sz="1800">
              <a:latin typeface="Calibri"/>
              <a:ea typeface="Calibri"/>
              <a:cs typeface="Calibri"/>
              <a:sym typeface="Calibri"/>
            </a:endParaRPr>
          </a:p>
          <a:p>
            <a:pPr indent="0" lvl="0" marL="0" rtl="0" algn="l">
              <a:spcBef>
                <a:spcPts val="540"/>
              </a:spcBef>
              <a:spcAft>
                <a:spcPts val="0"/>
              </a:spcAft>
              <a:buNone/>
            </a:pPr>
            <a:r>
              <a:rPr b="0" i="0" lang="en-US" sz="1800">
                <a:latin typeface="Calibri"/>
                <a:ea typeface="Calibri"/>
                <a:cs typeface="Calibri"/>
                <a:sym typeface="Calibri"/>
              </a:rPr>
              <a:t>		Click anywhere on the chart</a:t>
            </a:r>
            <a:endParaRPr/>
          </a:p>
          <a:p>
            <a:pPr indent="0" lvl="0" marL="0" rtl="0" algn="l">
              <a:spcBef>
                <a:spcPts val="540"/>
              </a:spcBef>
              <a:spcAft>
                <a:spcPts val="0"/>
              </a:spcAft>
              <a:buNone/>
            </a:pPr>
            <a:r>
              <a:rPr b="0" i="0" lang="en-US" sz="1800">
                <a:latin typeface="Calibri"/>
                <a:ea typeface="Calibri"/>
                <a:cs typeface="Calibri"/>
                <a:sym typeface="Calibri"/>
              </a:rPr>
              <a:t>		Click the </a:t>
            </a:r>
            <a:r>
              <a:rPr b="1" i="0" lang="en-US" sz="1800">
                <a:latin typeface="Calibri"/>
                <a:ea typeface="Calibri"/>
                <a:cs typeface="Calibri"/>
                <a:sym typeface="Calibri"/>
              </a:rPr>
              <a:t>Chart Elements </a:t>
            </a:r>
            <a:r>
              <a:rPr b="0" i="0" lang="en-US" sz="1800">
                <a:latin typeface="Calibri"/>
                <a:ea typeface="Calibri"/>
                <a:cs typeface="Calibri"/>
                <a:sym typeface="Calibri"/>
              </a:rPr>
              <a:t>button</a:t>
            </a:r>
            <a:endParaRPr/>
          </a:p>
          <a:p>
            <a:pPr indent="0" lvl="0" marL="0" rtl="0" algn="l">
              <a:spcBef>
                <a:spcPts val="540"/>
              </a:spcBef>
              <a:spcAft>
                <a:spcPts val="0"/>
              </a:spcAft>
              <a:buNone/>
            </a:pPr>
            <a:r>
              <a:rPr b="0" i="0" lang="en-US" sz="1800">
                <a:latin typeface="Calibri"/>
                <a:ea typeface="Calibri"/>
                <a:cs typeface="Calibri"/>
                <a:sym typeface="Calibri"/>
              </a:rPr>
              <a:t>		Deselect the check box for </a:t>
            </a:r>
            <a:r>
              <a:rPr b="1" i="0" lang="en-US" sz="1800">
                <a:latin typeface="Calibri"/>
                <a:ea typeface="Calibri"/>
                <a:cs typeface="Calibri"/>
                <a:sym typeface="Calibri"/>
              </a:rPr>
              <a:t>Legend</a:t>
            </a:r>
            <a:endParaRPr b="0" i="0" sz="1800">
              <a:latin typeface="Calibri"/>
              <a:ea typeface="Calibri"/>
              <a:cs typeface="Calibri"/>
              <a:sym typeface="Calibri"/>
            </a:endParaRPr>
          </a:p>
          <a:p>
            <a:pPr indent="0" lvl="0" marL="0" rtl="0" algn="l">
              <a:spcBef>
                <a:spcPts val="540"/>
              </a:spcBef>
              <a:spcAft>
                <a:spcPts val="0"/>
              </a:spcAft>
              <a:buNone/>
            </a:pPr>
            <a:r>
              <a:rPr b="1" i="0" lang="en-US" sz="1800">
                <a:latin typeface="Calibri"/>
                <a:ea typeface="Calibri"/>
                <a:cs typeface="Calibri"/>
                <a:sym typeface="Calibri"/>
              </a:rPr>
              <a:t>Step 2.	</a:t>
            </a:r>
            <a:r>
              <a:rPr b="0" i="0" lang="en-US" sz="1800">
                <a:latin typeface="Calibri"/>
                <a:ea typeface="Calibri"/>
                <a:cs typeface="Calibri"/>
                <a:sym typeface="Calibri"/>
              </a:rPr>
              <a:t>Double-click the last data point on the line in the chart for the District 1 data to select only that data point</a:t>
            </a:r>
            <a:endParaRPr/>
          </a:p>
          <a:p>
            <a:pPr indent="0" lvl="0" marL="0" rtl="0" algn="l">
              <a:spcBef>
                <a:spcPts val="540"/>
              </a:spcBef>
              <a:spcAft>
                <a:spcPts val="0"/>
              </a:spcAft>
              <a:buNone/>
            </a:pPr>
            <a:r>
              <a:rPr b="0" i="0" lang="en-US" sz="1800">
                <a:latin typeface="Calibri"/>
                <a:ea typeface="Calibri"/>
                <a:cs typeface="Calibri"/>
                <a:sym typeface="Calibri"/>
              </a:rPr>
              <a:t>		Right-click the selected data point and select </a:t>
            </a:r>
            <a:r>
              <a:rPr b="1" i="0" lang="en-US" sz="1800">
                <a:latin typeface="Calibri"/>
                <a:ea typeface="Calibri"/>
                <a:cs typeface="Calibri"/>
                <a:sym typeface="Calibri"/>
              </a:rPr>
              <a:t>Add Data Label </a:t>
            </a:r>
            <a:r>
              <a:rPr b="0" i="0" lang="en-US" sz="1800">
                <a:latin typeface="Calibri"/>
                <a:ea typeface="Calibri"/>
                <a:cs typeface="Calibri"/>
                <a:sym typeface="Calibri"/>
              </a:rPr>
              <a:t>(this will add a data label with the value of this data point which is “24”)</a:t>
            </a:r>
            <a:endParaRPr/>
          </a:p>
          <a:p>
            <a:pPr indent="0" lvl="0" marL="0" rtl="0" algn="l">
              <a:spcBef>
                <a:spcPts val="540"/>
              </a:spcBef>
              <a:spcAft>
                <a:spcPts val="0"/>
              </a:spcAft>
              <a:buNone/>
            </a:pPr>
            <a:r>
              <a:rPr b="0" i="0" lang="en-US" sz="1800">
                <a:latin typeface="Calibri"/>
                <a:ea typeface="Calibri"/>
                <a:cs typeface="Calibri"/>
                <a:sym typeface="Calibri"/>
              </a:rPr>
              <a:t>		Change the “24” in this data label to </a:t>
            </a:r>
            <a:r>
              <a:rPr b="0" i="1" lang="en-US" sz="1800">
                <a:latin typeface="Calibri"/>
                <a:ea typeface="Calibri"/>
                <a:cs typeface="Calibri"/>
                <a:sym typeface="Calibri"/>
              </a:rPr>
              <a:t>District 1 </a:t>
            </a:r>
            <a:r>
              <a:rPr b="0" i="0" lang="en-US" sz="1800">
                <a:latin typeface="Calibri"/>
                <a:ea typeface="Calibri"/>
                <a:cs typeface="Calibri"/>
                <a:sym typeface="Calibri"/>
              </a:rPr>
              <a:t>and change the font to </a:t>
            </a:r>
            <a:r>
              <a:rPr b="1" i="0" lang="en-US" sz="1800">
                <a:latin typeface="Calibri"/>
                <a:ea typeface="Calibri"/>
                <a:cs typeface="Calibri"/>
                <a:sym typeface="Calibri"/>
              </a:rPr>
              <a:t>Calibri 10.5</a:t>
            </a:r>
            <a:endParaRPr/>
          </a:p>
          <a:p>
            <a:pPr indent="0" lvl="0" marL="0" rtl="0" algn="l">
              <a:spcBef>
                <a:spcPts val="540"/>
              </a:spcBef>
              <a:spcAft>
                <a:spcPts val="0"/>
              </a:spcAft>
              <a:buNone/>
            </a:pPr>
            <a:r>
              <a:rPr b="1" i="0" lang="en-US" sz="1800">
                <a:latin typeface="Calibri"/>
                <a:ea typeface="Calibri"/>
                <a:cs typeface="Calibri"/>
                <a:sym typeface="Calibri"/>
              </a:rPr>
              <a:t>Step 3.	</a:t>
            </a:r>
            <a:r>
              <a:rPr b="0" i="0" lang="en-US" sz="1800">
                <a:latin typeface="Calibri"/>
                <a:ea typeface="Calibri"/>
                <a:cs typeface="Calibri"/>
                <a:sym typeface="Calibri"/>
              </a:rPr>
              <a:t>Double-click the last data point on the line in the chart for the District 2</a:t>
            </a:r>
            <a:r>
              <a:rPr b="0" i="1" lang="en-US" sz="1800">
                <a:latin typeface="Calibri"/>
                <a:ea typeface="Calibri"/>
                <a:cs typeface="Calibri"/>
                <a:sym typeface="Calibri"/>
              </a:rPr>
              <a:t> </a:t>
            </a:r>
            <a:r>
              <a:rPr b="0" i="0" lang="en-US" sz="1800">
                <a:latin typeface="Calibri"/>
                <a:ea typeface="Calibri"/>
                <a:cs typeface="Calibri"/>
                <a:sym typeface="Calibri"/>
              </a:rPr>
              <a:t>data to select only that data point</a:t>
            </a:r>
            <a:endParaRPr/>
          </a:p>
          <a:p>
            <a:pPr indent="0" lvl="0" marL="0" rtl="0" algn="l">
              <a:spcBef>
                <a:spcPts val="540"/>
              </a:spcBef>
              <a:spcAft>
                <a:spcPts val="0"/>
              </a:spcAft>
              <a:buNone/>
            </a:pPr>
            <a:r>
              <a:rPr b="0" i="0" lang="en-US" sz="1800">
                <a:latin typeface="Calibri"/>
                <a:ea typeface="Calibri"/>
                <a:cs typeface="Calibri"/>
                <a:sym typeface="Calibri"/>
              </a:rPr>
              <a:t>		Right-click the selected data point and select </a:t>
            </a:r>
            <a:r>
              <a:rPr b="1" i="0" lang="en-US" sz="1800">
                <a:latin typeface="Calibri"/>
                <a:ea typeface="Calibri"/>
                <a:cs typeface="Calibri"/>
                <a:sym typeface="Calibri"/>
              </a:rPr>
              <a:t>Add Data Label </a:t>
            </a:r>
            <a:r>
              <a:rPr b="0" i="0" lang="en-US" sz="1800">
                <a:latin typeface="Calibri"/>
                <a:ea typeface="Calibri"/>
                <a:cs typeface="Calibri"/>
                <a:sym typeface="Calibri"/>
              </a:rPr>
              <a:t>(this will add a data label with the value of this data point, which is “20”)</a:t>
            </a:r>
            <a:endParaRPr/>
          </a:p>
          <a:p>
            <a:pPr indent="0" lvl="0" marL="0" rtl="0" algn="l">
              <a:spcBef>
                <a:spcPts val="540"/>
              </a:spcBef>
              <a:spcAft>
                <a:spcPts val="0"/>
              </a:spcAft>
              <a:buNone/>
            </a:pPr>
            <a:r>
              <a:rPr b="0" i="0" lang="en-US" sz="1800">
                <a:latin typeface="Calibri"/>
                <a:ea typeface="Calibri"/>
                <a:cs typeface="Calibri"/>
                <a:sym typeface="Calibri"/>
              </a:rPr>
              <a:t>		Change the “20” in this data label to </a:t>
            </a:r>
            <a:r>
              <a:rPr b="0" i="1" lang="en-US" sz="1800">
                <a:latin typeface="Calibri"/>
                <a:ea typeface="Calibri"/>
                <a:cs typeface="Calibri"/>
                <a:sym typeface="Calibri"/>
              </a:rPr>
              <a:t>District 2</a:t>
            </a:r>
            <a:r>
              <a:rPr b="1" i="0" lang="en-US" sz="1800">
                <a:latin typeface="Calibri"/>
                <a:ea typeface="Calibri"/>
                <a:cs typeface="Calibri"/>
                <a:sym typeface="Calibri"/>
              </a:rPr>
              <a:t> </a:t>
            </a:r>
            <a:r>
              <a:rPr b="0" i="0" lang="en-US" sz="1800">
                <a:latin typeface="Calibri"/>
                <a:ea typeface="Calibri"/>
                <a:cs typeface="Calibri"/>
                <a:sym typeface="Calibri"/>
              </a:rPr>
              <a:t>and change the font to </a:t>
            </a:r>
            <a:r>
              <a:rPr b="1" i="0" lang="en-US" sz="1800">
                <a:latin typeface="Calibri"/>
                <a:ea typeface="Calibri"/>
                <a:cs typeface="Calibri"/>
                <a:sym typeface="Calibri"/>
              </a:rPr>
              <a:t>Calibri 10.5</a:t>
            </a:r>
            <a:endParaRPr/>
          </a:p>
          <a:p>
            <a:pPr indent="0" lvl="0" marL="0" rtl="0" algn="l">
              <a:spcBef>
                <a:spcPts val="540"/>
              </a:spcBef>
              <a:spcAft>
                <a:spcPts val="0"/>
              </a:spcAft>
              <a:buNone/>
            </a:pPr>
            <a:r>
              <a:rPr b="1" i="0" lang="en-US" sz="1800">
                <a:latin typeface="Calibri"/>
                <a:ea typeface="Calibri"/>
                <a:cs typeface="Calibri"/>
                <a:sym typeface="Calibri"/>
              </a:rPr>
              <a:t>Step 4.	</a:t>
            </a:r>
            <a:r>
              <a:rPr b="0" i="0" lang="en-US" sz="1800">
                <a:latin typeface="Calibri"/>
                <a:ea typeface="Calibri"/>
                <a:cs typeface="Calibri"/>
                <a:sym typeface="Calibri"/>
              </a:rPr>
              <a:t>Click the vertical-axis title “Proportion Closed with Arrest (%)”</a:t>
            </a:r>
            <a:endParaRPr/>
          </a:p>
          <a:p>
            <a:pPr indent="0" lvl="0" marL="0" rtl="0" algn="l">
              <a:spcBef>
                <a:spcPts val="540"/>
              </a:spcBef>
              <a:spcAft>
                <a:spcPts val="0"/>
              </a:spcAft>
              <a:buNone/>
            </a:pPr>
            <a:r>
              <a:rPr b="0" i="0" lang="en-US" sz="1800">
                <a:latin typeface="Calibri"/>
                <a:ea typeface="Calibri"/>
                <a:cs typeface="Calibri"/>
                <a:sym typeface="Calibri"/>
              </a:rPr>
              <a:t>		Click </a:t>
            </a:r>
            <a:r>
              <a:rPr b="1" i="0" lang="en-US" sz="1800">
                <a:latin typeface="Calibri"/>
                <a:ea typeface="Calibri"/>
                <a:cs typeface="Calibri"/>
                <a:sym typeface="Calibri"/>
              </a:rPr>
              <a:t>Delete</a:t>
            </a:r>
            <a:endParaRPr/>
          </a:p>
          <a:p>
            <a:pPr indent="0" lvl="0" marL="0" rtl="0" algn="l">
              <a:spcBef>
                <a:spcPts val="540"/>
              </a:spcBef>
              <a:spcAft>
                <a:spcPts val="0"/>
              </a:spcAft>
              <a:buNone/>
            </a:pPr>
            <a:r>
              <a:rPr b="1" lang="en-US" sz="1800">
                <a:latin typeface="Calibri"/>
                <a:ea typeface="Calibri"/>
                <a:cs typeface="Calibri"/>
                <a:sym typeface="Calibri"/>
              </a:rPr>
              <a:t>Step 5.	</a:t>
            </a:r>
            <a:r>
              <a:rPr b="0" lang="en-US" sz="1800">
                <a:latin typeface="Calibri"/>
                <a:ea typeface="Calibri"/>
                <a:cs typeface="Calibri"/>
                <a:sym typeface="Calibri"/>
              </a:rPr>
              <a:t>Click the chart title “Property Crime Clearance Rates in Springfield”</a:t>
            </a:r>
            <a:endParaRPr/>
          </a:p>
          <a:p>
            <a:pPr indent="0" lvl="0" marL="0" rtl="0" algn="l">
              <a:spcBef>
                <a:spcPts val="540"/>
              </a:spcBef>
              <a:spcAft>
                <a:spcPts val="0"/>
              </a:spcAft>
              <a:buNone/>
            </a:pPr>
            <a:r>
              <a:rPr b="0" lang="en-US" sz="1800">
                <a:latin typeface="Calibri"/>
                <a:ea typeface="Calibri"/>
                <a:cs typeface="Calibri"/>
                <a:sym typeface="Calibri"/>
              </a:rPr>
              <a:t>		Drag this text box to the left so that it aligns with the vertical axis</a:t>
            </a:r>
            <a:endParaRPr/>
          </a:p>
          <a:p>
            <a:pPr indent="0" lvl="0" marL="0" rtl="0" algn="l">
              <a:spcBef>
                <a:spcPts val="540"/>
              </a:spcBef>
              <a:spcAft>
                <a:spcPts val="0"/>
              </a:spcAft>
              <a:buNone/>
            </a:pPr>
            <a:r>
              <a:rPr b="0" lang="en-US" sz="1800">
                <a:latin typeface="Calibri"/>
                <a:ea typeface="Calibri"/>
                <a:cs typeface="Calibri"/>
                <a:sym typeface="Calibri"/>
              </a:rPr>
              <a:t>		Click the</a:t>
            </a:r>
            <a:r>
              <a:rPr b="1" lang="en-US" sz="1800">
                <a:latin typeface="Calibri"/>
                <a:ea typeface="Calibri"/>
                <a:cs typeface="Calibri"/>
                <a:sym typeface="Calibri"/>
              </a:rPr>
              <a:t> Home</a:t>
            </a:r>
            <a:r>
              <a:rPr b="0" lang="en-US" sz="1800">
                <a:latin typeface="Calibri"/>
                <a:ea typeface="Calibri"/>
                <a:cs typeface="Calibri"/>
                <a:sym typeface="Calibri"/>
              </a:rPr>
              <a:t> tab on the Ribbon and select the </a:t>
            </a:r>
            <a:r>
              <a:rPr b="1" lang="en-US" sz="1800">
                <a:latin typeface="Calibri"/>
                <a:ea typeface="Calibri"/>
                <a:cs typeface="Calibri"/>
                <a:sym typeface="Calibri"/>
              </a:rPr>
              <a:t>Align Left </a:t>
            </a:r>
            <a:r>
              <a:rPr b="0" lang="en-US" sz="1800">
                <a:latin typeface="Calibri"/>
                <a:ea typeface="Calibri"/>
                <a:cs typeface="Calibri"/>
                <a:sym typeface="Calibri"/>
              </a:rPr>
              <a:t>button in the </a:t>
            </a:r>
            <a:r>
              <a:rPr b="1" lang="en-US" sz="1800">
                <a:latin typeface="Calibri"/>
                <a:ea typeface="Calibri"/>
                <a:cs typeface="Calibri"/>
                <a:sym typeface="Calibri"/>
              </a:rPr>
              <a:t>Alignment</a:t>
            </a:r>
            <a:r>
              <a:rPr b="0" lang="en-US" sz="1800">
                <a:latin typeface="Calibri"/>
                <a:ea typeface="Calibri"/>
                <a:cs typeface="Calibri"/>
                <a:sym typeface="Calibri"/>
              </a:rPr>
              <a:t> group to left justify the chart title</a:t>
            </a:r>
            <a:endParaRPr/>
          </a:p>
          <a:p>
            <a:pPr indent="0" lvl="0" marL="0" rtl="0" algn="l">
              <a:spcBef>
                <a:spcPts val="540"/>
              </a:spcBef>
              <a:spcAft>
                <a:spcPts val="0"/>
              </a:spcAft>
              <a:buNone/>
            </a:pPr>
            <a:r>
              <a:rPr b="1" lang="en-US" sz="1800">
                <a:latin typeface="Calibri"/>
                <a:ea typeface="Calibri"/>
                <a:cs typeface="Calibri"/>
                <a:sym typeface="Calibri"/>
              </a:rPr>
              <a:t>Step 6.	</a:t>
            </a:r>
            <a:r>
              <a:rPr b="0" lang="en-US" sz="1800">
                <a:latin typeface="Calibri"/>
                <a:ea typeface="Calibri"/>
                <a:cs typeface="Calibri"/>
                <a:sym typeface="Calibri"/>
              </a:rPr>
              <a:t>Click the </a:t>
            </a:r>
            <a:r>
              <a:rPr b="1" lang="en-US" sz="1800">
                <a:latin typeface="Calibri"/>
                <a:ea typeface="Calibri"/>
                <a:cs typeface="Calibri"/>
                <a:sym typeface="Calibri"/>
              </a:rPr>
              <a:t>Insert</a:t>
            </a:r>
            <a:r>
              <a:rPr b="0" lang="en-US" sz="1800">
                <a:latin typeface="Calibri"/>
                <a:ea typeface="Calibri"/>
                <a:cs typeface="Calibri"/>
                <a:sym typeface="Calibri"/>
              </a:rPr>
              <a:t> tab on the Ribbon</a:t>
            </a:r>
            <a:endParaRPr/>
          </a:p>
          <a:p>
            <a:pPr indent="0" lvl="0" marL="0" rtl="0" algn="l">
              <a:spcBef>
                <a:spcPts val="540"/>
              </a:spcBef>
              <a:spcAft>
                <a:spcPts val="0"/>
              </a:spcAft>
              <a:buNone/>
            </a:pPr>
            <a:r>
              <a:rPr b="0" lang="en-US" sz="1800">
                <a:latin typeface="Calibri"/>
                <a:ea typeface="Calibri"/>
                <a:cs typeface="Calibri"/>
                <a:sym typeface="Calibri"/>
              </a:rPr>
              <a:t>		Click </a:t>
            </a:r>
            <a:r>
              <a:rPr b="1" lang="en-US" sz="1800">
                <a:latin typeface="Calibri"/>
                <a:ea typeface="Calibri"/>
                <a:cs typeface="Calibri"/>
                <a:sym typeface="Calibri"/>
              </a:rPr>
              <a:t>Text Box </a:t>
            </a:r>
            <a:r>
              <a:rPr b="0" lang="en-US" sz="1800">
                <a:latin typeface="Calibri"/>
                <a:ea typeface="Calibri"/>
                <a:cs typeface="Calibri"/>
                <a:sym typeface="Calibri"/>
              </a:rPr>
              <a:t>in the </a:t>
            </a:r>
            <a:r>
              <a:rPr b="1" lang="en-US" sz="1800">
                <a:latin typeface="Calibri"/>
                <a:ea typeface="Calibri"/>
                <a:cs typeface="Calibri"/>
                <a:sym typeface="Calibri"/>
              </a:rPr>
              <a:t>Text</a:t>
            </a:r>
            <a:r>
              <a:rPr b="0" lang="en-US" sz="1800">
                <a:latin typeface="Calibri"/>
                <a:ea typeface="Calibri"/>
                <a:cs typeface="Calibri"/>
                <a:sym typeface="Calibri"/>
              </a:rPr>
              <a:t> group and click above the vertical axis to create a text box for the vertical axis title</a:t>
            </a:r>
            <a:endParaRPr/>
          </a:p>
          <a:p>
            <a:pPr indent="0" lvl="0" marL="0" rtl="0" algn="l">
              <a:spcBef>
                <a:spcPts val="540"/>
              </a:spcBef>
              <a:spcAft>
                <a:spcPts val="0"/>
              </a:spcAft>
              <a:buNone/>
            </a:pPr>
            <a:r>
              <a:rPr b="0" lang="en-US" sz="1800">
                <a:latin typeface="Calibri"/>
                <a:ea typeface="Calibri"/>
                <a:cs typeface="Calibri"/>
                <a:sym typeface="Calibri"/>
              </a:rPr>
              <a:t>		Type </a:t>
            </a:r>
            <a:r>
              <a:rPr b="0" i="1" lang="en-US" sz="1800">
                <a:latin typeface="Calibri"/>
                <a:ea typeface="Calibri"/>
                <a:cs typeface="Calibri"/>
                <a:sym typeface="Calibri"/>
              </a:rPr>
              <a:t>Proportion Closed with Arrest (%) </a:t>
            </a:r>
            <a:r>
              <a:rPr b="0" i="0" lang="en-US" sz="1800">
                <a:latin typeface="Calibri"/>
                <a:ea typeface="Calibri"/>
                <a:cs typeface="Calibri"/>
                <a:sym typeface="Calibri"/>
              </a:rPr>
              <a:t>in the text box and change the font to </a:t>
            </a:r>
            <a:r>
              <a:rPr b="1" i="0" lang="en-US" sz="1800">
                <a:latin typeface="Calibri"/>
                <a:ea typeface="Calibri"/>
                <a:cs typeface="Calibri"/>
                <a:sym typeface="Calibri"/>
              </a:rPr>
              <a:t>Calibri 10.5 Bold </a:t>
            </a:r>
            <a:r>
              <a:rPr b="0" i="0" lang="en-US" sz="1800">
                <a:latin typeface="Calibri"/>
                <a:ea typeface="Calibri"/>
                <a:cs typeface="Calibri"/>
                <a:sym typeface="Calibri"/>
              </a:rPr>
              <a:t>to create the vertical axis title</a:t>
            </a:r>
            <a:endParaRPr/>
          </a:p>
          <a:p>
            <a:pPr indent="0" lvl="0" marL="0" rtl="0" algn="l">
              <a:spcBef>
                <a:spcPts val="540"/>
              </a:spcBef>
              <a:spcAft>
                <a:spcPts val="0"/>
              </a:spcAft>
              <a:buNone/>
            </a:pPr>
            <a:r>
              <a:rPr b="1" i="0" lang="en-US" sz="1800">
                <a:latin typeface="Calibri"/>
                <a:ea typeface="Calibri"/>
                <a:cs typeface="Calibri"/>
                <a:sym typeface="Calibri"/>
              </a:rPr>
              <a:t>Step 7.	</a:t>
            </a:r>
            <a:r>
              <a:rPr b="0" i="0" lang="en-US" sz="1800">
                <a:latin typeface="Calibri"/>
                <a:ea typeface="Calibri"/>
                <a:cs typeface="Calibri"/>
                <a:sym typeface="Calibri"/>
              </a:rPr>
              <a:t>Click the horizontal-axis title “Month” and drag the text box to the end of the horizontal axis so that it lines up with the last label on the horizontal axis, in this case the “6”</a:t>
            </a:r>
            <a:endParaRPr/>
          </a:p>
          <a:p>
            <a:pPr indent="0" lvl="0" marL="0" rtl="0" algn="l">
              <a:spcBef>
                <a:spcPts val="540"/>
              </a:spcBef>
              <a:spcAft>
                <a:spcPts val="0"/>
              </a:spcAft>
              <a:buNone/>
            </a:pPr>
            <a:r>
              <a:t/>
            </a:r>
            <a:endParaRPr b="1" i="0" sz="1800">
              <a:latin typeface="Calibri"/>
              <a:ea typeface="Calibri"/>
              <a:cs typeface="Calibri"/>
              <a:sym typeface="Calibri"/>
            </a:endParaRPr>
          </a:p>
        </p:txBody>
      </p:sp>
      <p:sp>
        <p:nvSpPr>
          <p:cNvPr id="363" name="Google Shape;363;p2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3" name="Google Shape;373;p2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4" name="Google Shape;374;p2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67" name="Google Shape;167;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p3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82" name="Google Shape;382;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8" name="Google Shape;388;p3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sz="1200">
                <a:latin typeface="Calibri"/>
                <a:ea typeface="Calibri"/>
                <a:cs typeface="Calibri"/>
                <a:sym typeface="Calibri"/>
              </a:rPr>
              <a:t>Step 1.	</a:t>
            </a:r>
            <a:r>
              <a:rPr b="0" lang="en-US" sz="1200">
                <a:latin typeface="Calibri"/>
                <a:ea typeface="Calibri"/>
                <a:cs typeface="Calibri"/>
                <a:sym typeface="Calibri"/>
              </a:rPr>
              <a:t>Start with the chart in the file </a:t>
            </a:r>
            <a:r>
              <a:rPr b="0" i="1" lang="en-US" sz="1200">
                <a:latin typeface="Calibri"/>
                <a:ea typeface="Calibri"/>
                <a:cs typeface="Calibri"/>
                <a:sym typeface="Calibri"/>
              </a:rPr>
              <a:t>BookedRevenueChart</a:t>
            </a:r>
            <a:endParaRPr b="0" i="1" sz="1200">
              <a:latin typeface="Calibri"/>
              <a:ea typeface="Calibri"/>
              <a:cs typeface="Calibri"/>
              <a:sym typeface="Calibri"/>
            </a:endParaRPr>
          </a:p>
          <a:p>
            <a:pPr indent="0" lvl="0" marL="0" rtl="0" algn="l">
              <a:spcBef>
                <a:spcPts val="360"/>
              </a:spcBef>
              <a:spcAft>
                <a:spcPts val="0"/>
              </a:spcAft>
              <a:buNone/>
            </a:pPr>
            <a:r>
              <a:rPr b="0" i="0" lang="en-US" sz="1200">
                <a:latin typeface="Calibri"/>
                <a:ea typeface="Calibri"/>
                <a:cs typeface="Calibri"/>
                <a:sym typeface="Calibri"/>
              </a:rPr>
              <a:t>		Right-click anywhere on the chart</a:t>
            </a:r>
            <a:endParaRPr/>
          </a:p>
          <a:p>
            <a:pPr indent="0" lvl="0" marL="0" rtl="0" algn="l">
              <a:spcBef>
                <a:spcPts val="360"/>
              </a:spcBef>
              <a:spcAft>
                <a:spcPts val="0"/>
              </a:spcAft>
              <a:buNone/>
            </a:pPr>
            <a:r>
              <a:rPr b="0" i="0" lang="en-US" sz="1200">
                <a:latin typeface="Calibri"/>
                <a:ea typeface="Calibri"/>
                <a:cs typeface="Calibri"/>
                <a:sym typeface="Calibri"/>
              </a:rPr>
              <a:t>		Select </a:t>
            </a:r>
            <a:r>
              <a:rPr b="1" i="0" lang="en-US" sz="1200">
                <a:latin typeface="Calibri"/>
                <a:ea typeface="Calibri"/>
                <a:cs typeface="Calibri"/>
                <a:sym typeface="Calibri"/>
              </a:rPr>
              <a:t>Change Chart Type</a:t>
            </a:r>
            <a:endParaRPr/>
          </a:p>
          <a:p>
            <a:pPr indent="0" lvl="0" marL="0" rtl="0" algn="l">
              <a:spcBef>
                <a:spcPts val="360"/>
              </a:spcBef>
              <a:spcAft>
                <a:spcPts val="0"/>
              </a:spcAft>
              <a:buNone/>
            </a:pPr>
            <a:r>
              <a:rPr b="1" i="0" lang="en-US" sz="1200">
                <a:latin typeface="Calibri"/>
                <a:ea typeface="Calibri"/>
                <a:cs typeface="Calibri"/>
                <a:sym typeface="Calibri"/>
              </a:rPr>
              <a:t>Step 2.	</a:t>
            </a:r>
            <a:r>
              <a:rPr b="0" i="0" lang="en-US" sz="1200">
                <a:latin typeface="Calibri"/>
                <a:ea typeface="Calibri"/>
                <a:cs typeface="Calibri"/>
                <a:sym typeface="Calibri"/>
              </a:rPr>
              <a:t>When the </a:t>
            </a:r>
            <a:r>
              <a:rPr b="1" i="0" lang="en-US" sz="1200">
                <a:latin typeface="Calibri"/>
                <a:ea typeface="Calibri"/>
                <a:cs typeface="Calibri"/>
                <a:sym typeface="Calibri"/>
              </a:rPr>
              <a:t>Change Chart Type </a:t>
            </a:r>
            <a:r>
              <a:rPr b="0" i="0" lang="en-US" sz="1200">
                <a:latin typeface="Calibri"/>
                <a:ea typeface="Calibri"/>
                <a:cs typeface="Calibri"/>
                <a:sym typeface="Calibri"/>
              </a:rPr>
              <a:t>dialog box appears</a:t>
            </a:r>
            <a:endParaRPr/>
          </a:p>
          <a:p>
            <a:pPr indent="0" lvl="0" marL="0" rtl="0" algn="l">
              <a:spcBef>
                <a:spcPts val="360"/>
              </a:spcBef>
              <a:spcAft>
                <a:spcPts val="0"/>
              </a:spcAft>
              <a:buNone/>
            </a:pPr>
            <a:r>
              <a:rPr b="0" i="0" lang="en-US" sz="1200">
                <a:latin typeface="Calibri"/>
                <a:ea typeface="Calibri"/>
                <a:cs typeface="Calibri"/>
                <a:sym typeface="Calibri"/>
              </a:rPr>
              <a:t>		Select </a:t>
            </a:r>
            <a:r>
              <a:rPr b="1" i="0" lang="en-US" sz="1200">
                <a:latin typeface="Calibri"/>
                <a:ea typeface="Calibri"/>
                <a:cs typeface="Calibri"/>
                <a:sym typeface="Calibri"/>
              </a:rPr>
              <a:t>Line</a:t>
            </a:r>
            <a:endParaRPr b="0" i="0" sz="1200">
              <a:latin typeface="Calibri"/>
              <a:ea typeface="Calibri"/>
              <a:cs typeface="Calibri"/>
              <a:sym typeface="Calibri"/>
            </a:endParaRPr>
          </a:p>
          <a:p>
            <a:pPr indent="0" lvl="0" marL="0" rtl="0" algn="l">
              <a:spcBef>
                <a:spcPts val="360"/>
              </a:spcBef>
              <a:spcAft>
                <a:spcPts val="0"/>
              </a:spcAft>
              <a:buNone/>
            </a:pPr>
            <a:r>
              <a:rPr b="0" i="0" lang="en-US" sz="1200">
                <a:latin typeface="Calibri"/>
                <a:ea typeface="Calibri"/>
                <a:cs typeface="Calibri"/>
                <a:sym typeface="Calibri"/>
              </a:rPr>
              <a:t>		Click </a:t>
            </a:r>
            <a:r>
              <a:rPr b="1" i="0" lang="en-US" sz="1200">
                <a:latin typeface="Calibri"/>
                <a:ea typeface="Calibri"/>
                <a:cs typeface="Calibri"/>
                <a:sym typeface="Calibri"/>
              </a:rPr>
              <a:t>OK</a:t>
            </a:r>
            <a:endParaRPr b="0" i="0" sz="1200">
              <a:latin typeface="Calibri"/>
              <a:ea typeface="Calibri"/>
              <a:cs typeface="Calibri"/>
              <a:sym typeface="Calibri"/>
            </a:endParaRPr>
          </a:p>
          <a:p>
            <a:pPr indent="0" lvl="0" marL="0" rtl="0" algn="l">
              <a:spcBef>
                <a:spcPts val="360"/>
              </a:spcBef>
              <a:spcAft>
                <a:spcPts val="0"/>
              </a:spcAft>
              <a:buNone/>
            </a:pPr>
            <a:r>
              <a:rPr b="1" i="0" lang="en-US" sz="1200">
                <a:latin typeface="Calibri"/>
                <a:ea typeface="Calibri"/>
                <a:cs typeface="Calibri"/>
                <a:sym typeface="Calibri"/>
              </a:rPr>
              <a:t>Step 3.	</a:t>
            </a:r>
            <a:r>
              <a:rPr b="0" i="0" lang="en-US" sz="1200">
                <a:latin typeface="Calibri"/>
                <a:ea typeface="Calibri"/>
                <a:cs typeface="Calibri"/>
                <a:sym typeface="Calibri"/>
              </a:rPr>
              <a:t>Click anywhere on the line chart.</a:t>
            </a:r>
            <a:endParaRPr/>
          </a:p>
          <a:p>
            <a:pPr indent="0" lvl="0" marL="0" rtl="0" algn="l">
              <a:spcBef>
                <a:spcPts val="360"/>
              </a:spcBef>
              <a:spcAft>
                <a:spcPts val="0"/>
              </a:spcAft>
              <a:buNone/>
            </a:pPr>
            <a:r>
              <a:rPr b="0" i="0" lang="en-US" sz="1200">
                <a:latin typeface="Calibri"/>
                <a:ea typeface="Calibri"/>
                <a:cs typeface="Calibri"/>
                <a:sym typeface="Calibri"/>
              </a:rPr>
              <a:t>		Click the </a:t>
            </a:r>
            <a:r>
              <a:rPr b="1" i="0" lang="en-US" sz="1200">
                <a:latin typeface="Calibri"/>
                <a:ea typeface="Calibri"/>
                <a:cs typeface="Calibri"/>
                <a:sym typeface="Calibri"/>
              </a:rPr>
              <a:t>Chart Elements </a:t>
            </a:r>
            <a:r>
              <a:rPr b="0" i="0" lang="en-US" sz="1200">
                <a:latin typeface="Calibri"/>
                <a:ea typeface="Calibri"/>
                <a:cs typeface="Calibri"/>
                <a:sym typeface="Calibri"/>
              </a:rPr>
              <a:t>button</a:t>
            </a:r>
            <a:endParaRPr/>
          </a:p>
          <a:p>
            <a:pPr indent="0" lvl="0" marL="0" rtl="0" algn="l">
              <a:spcBef>
                <a:spcPts val="360"/>
              </a:spcBef>
              <a:spcAft>
                <a:spcPts val="0"/>
              </a:spcAft>
              <a:buNone/>
            </a:pPr>
            <a:r>
              <a:rPr b="0" i="0" lang="en-US" sz="1200">
                <a:latin typeface="Calibri"/>
                <a:ea typeface="Calibri"/>
                <a:cs typeface="Calibri"/>
                <a:sym typeface="Calibri"/>
              </a:rPr>
              <a:t>		Deselect the check box for </a:t>
            </a:r>
            <a:r>
              <a:rPr b="1" i="0" lang="en-US" sz="1200">
                <a:latin typeface="Calibri"/>
                <a:ea typeface="Calibri"/>
                <a:cs typeface="Calibri"/>
                <a:sym typeface="Calibri"/>
              </a:rPr>
              <a:t>Legend</a:t>
            </a:r>
            <a:endParaRPr b="0" i="0" sz="1200">
              <a:latin typeface="Calibri"/>
              <a:ea typeface="Calibri"/>
              <a:cs typeface="Calibri"/>
              <a:sym typeface="Calibri"/>
            </a:endParaRPr>
          </a:p>
          <a:p>
            <a:pPr indent="0" lvl="0" marL="0" rtl="0" algn="l">
              <a:spcBef>
                <a:spcPts val="360"/>
              </a:spcBef>
              <a:spcAft>
                <a:spcPts val="0"/>
              </a:spcAft>
              <a:buNone/>
            </a:pPr>
            <a:r>
              <a:rPr b="1" i="0" lang="en-US" sz="1200">
                <a:latin typeface="Calibri"/>
                <a:ea typeface="Calibri"/>
                <a:cs typeface="Calibri"/>
                <a:sym typeface="Calibri"/>
              </a:rPr>
              <a:t>Step 4.	</a:t>
            </a:r>
            <a:r>
              <a:rPr b="0" i="0" lang="en-US" sz="1200">
                <a:latin typeface="Calibri"/>
                <a:ea typeface="Calibri"/>
                <a:cs typeface="Calibri"/>
                <a:sym typeface="Calibri"/>
              </a:rPr>
              <a:t>Double-click the last data point on the line in the chart for the Stamford data to select only this data point</a:t>
            </a:r>
            <a:endParaRPr/>
          </a:p>
          <a:p>
            <a:pPr indent="0" lvl="0" marL="0" rtl="0" algn="l">
              <a:spcBef>
                <a:spcPts val="360"/>
              </a:spcBef>
              <a:spcAft>
                <a:spcPts val="0"/>
              </a:spcAft>
              <a:buNone/>
            </a:pPr>
            <a:r>
              <a:rPr b="0" i="0" lang="en-US" sz="1200">
                <a:latin typeface="Calibri"/>
                <a:ea typeface="Calibri"/>
                <a:cs typeface="Calibri"/>
                <a:sym typeface="Calibri"/>
              </a:rPr>
              <a:t>		Right-click the selected data point and select </a:t>
            </a:r>
            <a:r>
              <a:rPr b="1" i="0" lang="en-US" sz="1200">
                <a:latin typeface="Calibri"/>
                <a:ea typeface="Calibri"/>
                <a:cs typeface="Calibri"/>
                <a:sym typeface="Calibri"/>
              </a:rPr>
              <a:t>Add Data Label </a:t>
            </a:r>
            <a:r>
              <a:rPr b="0" i="0" lang="en-US" sz="1200">
                <a:latin typeface="Calibri"/>
                <a:ea typeface="Calibri"/>
                <a:cs typeface="Calibri"/>
                <a:sym typeface="Calibri"/>
              </a:rPr>
              <a:t>(this will add a data label with the value of this data point, which is “665”)</a:t>
            </a:r>
            <a:endParaRPr/>
          </a:p>
          <a:p>
            <a:pPr indent="0" lvl="0" marL="0" rtl="0" algn="l">
              <a:spcBef>
                <a:spcPts val="360"/>
              </a:spcBef>
              <a:spcAft>
                <a:spcPts val="0"/>
              </a:spcAft>
              <a:buNone/>
            </a:pPr>
            <a:r>
              <a:rPr b="0" i="0" lang="en-US" sz="1200">
                <a:latin typeface="Calibri"/>
                <a:ea typeface="Calibri"/>
                <a:cs typeface="Calibri"/>
                <a:sym typeface="Calibri"/>
              </a:rPr>
              <a:t>		Change the “665” in this data label to </a:t>
            </a:r>
            <a:r>
              <a:rPr b="0" i="1" lang="en-US" sz="1200">
                <a:latin typeface="Calibri"/>
                <a:ea typeface="Calibri"/>
                <a:cs typeface="Calibri"/>
                <a:sym typeface="Calibri"/>
              </a:rPr>
              <a:t>Stamford</a:t>
            </a:r>
            <a:r>
              <a:rPr b="1" i="0" lang="en-US" sz="1200">
                <a:latin typeface="Calibri"/>
                <a:ea typeface="Calibri"/>
                <a:cs typeface="Calibri"/>
                <a:sym typeface="Calibri"/>
              </a:rPr>
              <a:t> </a:t>
            </a:r>
            <a:r>
              <a:rPr b="0" i="0" lang="en-US" sz="1200">
                <a:latin typeface="Calibri"/>
                <a:ea typeface="Calibri"/>
                <a:cs typeface="Calibri"/>
                <a:sym typeface="Calibri"/>
              </a:rPr>
              <a:t>and change the font to </a:t>
            </a:r>
            <a:r>
              <a:rPr b="1" i="0" lang="en-US" sz="1200">
                <a:latin typeface="Calibri"/>
                <a:ea typeface="Calibri"/>
                <a:cs typeface="Calibri"/>
                <a:sym typeface="Calibri"/>
              </a:rPr>
              <a:t>Calibri 10.5</a:t>
            </a:r>
            <a:endParaRPr/>
          </a:p>
          <a:p>
            <a:pPr indent="0" lvl="0" marL="0" rtl="0" algn="l">
              <a:spcBef>
                <a:spcPts val="360"/>
              </a:spcBef>
              <a:spcAft>
                <a:spcPts val="0"/>
              </a:spcAft>
              <a:buNone/>
            </a:pPr>
            <a:r>
              <a:rPr b="1" i="0" lang="en-US" sz="1200">
                <a:latin typeface="Calibri"/>
                <a:ea typeface="Calibri"/>
                <a:cs typeface="Calibri"/>
                <a:sym typeface="Calibri"/>
              </a:rPr>
              <a:t>Step 5.	</a:t>
            </a:r>
            <a:r>
              <a:rPr b="0" i="0" lang="en-US" sz="1200">
                <a:latin typeface="Calibri"/>
                <a:ea typeface="Calibri"/>
                <a:cs typeface="Calibri"/>
                <a:sym typeface="Calibri"/>
              </a:rPr>
              <a:t>Double-click the last data point on the line in the chart for the Providence data to select only that data point</a:t>
            </a:r>
            <a:endParaRPr/>
          </a:p>
          <a:p>
            <a:pPr indent="0" lvl="0" marL="0" rtl="0" algn="l">
              <a:spcBef>
                <a:spcPts val="360"/>
              </a:spcBef>
              <a:spcAft>
                <a:spcPts val="0"/>
              </a:spcAft>
              <a:buNone/>
            </a:pPr>
            <a:r>
              <a:rPr b="0" i="0" lang="en-US" sz="1200">
                <a:latin typeface="Calibri"/>
                <a:ea typeface="Calibri"/>
                <a:cs typeface="Calibri"/>
                <a:sym typeface="Calibri"/>
              </a:rPr>
              <a:t>		Right-click the selected data point and select </a:t>
            </a:r>
            <a:r>
              <a:rPr b="1" i="0" lang="en-US" sz="1200">
                <a:latin typeface="Calibri"/>
                <a:ea typeface="Calibri"/>
                <a:cs typeface="Calibri"/>
                <a:sym typeface="Calibri"/>
              </a:rPr>
              <a:t>Add Data Label </a:t>
            </a:r>
            <a:r>
              <a:rPr b="0" i="0" lang="en-US" sz="1200">
                <a:latin typeface="Calibri"/>
                <a:ea typeface="Calibri"/>
                <a:cs typeface="Calibri"/>
                <a:sym typeface="Calibri"/>
              </a:rPr>
              <a:t>(this will add a data label with the value of this data point, which is “575”)</a:t>
            </a:r>
            <a:endParaRPr/>
          </a:p>
          <a:p>
            <a:pPr indent="0" lvl="0" marL="0" rtl="0" algn="l">
              <a:spcBef>
                <a:spcPts val="360"/>
              </a:spcBef>
              <a:spcAft>
                <a:spcPts val="0"/>
              </a:spcAft>
              <a:buNone/>
            </a:pPr>
            <a:r>
              <a:rPr b="0" i="0" lang="en-US" sz="1200">
                <a:latin typeface="Calibri"/>
                <a:ea typeface="Calibri"/>
                <a:cs typeface="Calibri"/>
                <a:sym typeface="Calibri"/>
              </a:rPr>
              <a:t>		Change the “575” in this data label to </a:t>
            </a:r>
            <a:r>
              <a:rPr b="0" i="1" lang="en-US" sz="1200">
                <a:latin typeface="Calibri"/>
                <a:ea typeface="Calibri"/>
                <a:cs typeface="Calibri"/>
                <a:sym typeface="Calibri"/>
              </a:rPr>
              <a:t>Providence</a:t>
            </a:r>
            <a:r>
              <a:rPr b="0" i="0" lang="en-US" sz="1200">
                <a:latin typeface="Calibri"/>
                <a:ea typeface="Calibri"/>
                <a:cs typeface="Calibri"/>
                <a:sym typeface="Calibri"/>
              </a:rPr>
              <a:t> and change the font to </a:t>
            </a:r>
            <a:r>
              <a:rPr b="1" i="0" lang="en-US" sz="1200">
                <a:latin typeface="Calibri"/>
                <a:ea typeface="Calibri"/>
                <a:cs typeface="Calibri"/>
                <a:sym typeface="Calibri"/>
              </a:rPr>
              <a:t>Calibri 10.5</a:t>
            </a:r>
            <a:endParaRPr/>
          </a:p>
          <a:p>
            <a:pPr indent="0" lvl="0" marL="0" rtl="0" algn="l">
              <a:spcBef>
                <a:spcPts val="360"/>
              </a:spcBef>
              <a:spcAft>
                <a:spcPts val="0"/>
              </a:spcAft>
              <a:buNone/>
            </a:pPr>
            <a:r>
              <a:rPr b="1" i="0" lang="en-US" sz="1200">
                <a:latin typeface="Calibri"/>
                <a:ea typeface="Calibri"/>
                <a:cs typeface="Calibri"/>
                <a:sym typeface="Calibri"/>
              </a:rPr>
              <a:t>Step 6.</a:t>
            </a:r>
            <a:r>
              <a:rPr b="0" i="0" lang="en-US" sz="1200">
                <a:latin typeface="Calibri"/>
                <a:ea typeface="Calibri"/>
                <a:cs typeface="Calibri"/>
                <a:sym typeface="Calibri"/>
              </a:rPr>
              <a:t> 	Double-click the last data point on the line in the chart for the Hartford data to select only that data point</a:t>
            </a:r>
            <a:endParaRPr/>
          </a:p>
          <a:p>
            <a:pPr indent="0" lvl="0" marL="0" rtl="0" algn="l">
              <a:spcBef>
                <a:spcPts val="360"/>
              </a:spcBef>
              <a:spcAft>
                <a:spcPts val="0"/>
              </a:spcAft>
              <a:buNone/>
            </a:pPr>
            <a:r>
              <a:rPr b="0" i="0" lang="en-US" sz="1200">
                <a:latin typeface="Calibri"/>
                <a:ea typeface="Calibri"/>
                <a:cs typeface="Calibri"/>
                <a:sym typeface="Calibri"/>
              </a:rPr>
              <a:t>		Right-click the selected data point and select </a:t>
            </a:r>
            <a:r>
              <a:rPr b="1" i="0" lang="en-US" sz="1200">
                <a:latin typeface="Calibri"/>
                <a:ea typeface="Calibri"/>
                <a:cs typeface="Calibri"/>
                <a:sym typeface="Calibri"/>
              </a:rPr>
              <a:t>Add Data Label </a:t>
            </a:r>
            <a:r>
              <a:rPr b="0" i="0" lang="en-US" sz="1200">
                <a:latin typeface="Calibri"/>
                <a:ea typeface="Calibri"/>
                <a:cs typeface="Calibri"/>
                <a:sym typeface="Calibri"/>
              </a:rPr>
              <a:t>(this will add a data label with the value of this data point, which is “420”)</a:t>
            </a:r>
            <a:endParaRPr/>
          </a:p>
          <a:p>
            <a:pPr indent="0" lvl="0" marL="0" rtl="0" algn="l">
              <a:spcBef>
                <a:spcPts val="360"/>
              </a:spcBef>
              <a:spcAft>
                <a:spcPts val="0"/>
              </a:spcAft>
              <a:buNone/>
            </a:pPr>
            <a:r>
              <a:rPr b="0" i="0" lang="en-US" sz="1200">
                <a:latin typeface="Calibri"/>
                <a:ea typeface="Calibri"/>
                <a:cs typeface="Calibri"/>
                <a:sym typeface="Calibri"/>
              </a:rPr>
              <a:t>		Change the “420” in this data label to </a:t>
            </a:r>
            <a:r>
              <a:rPr b="0" i="1" lang="en-US" sz="1200">
                <a:latin typeface="Calibri"/>
                <a:ea typeface="Calibri"/>
                <a:cs typeface="Calibri"/>
                <a:sym typeface="Calibri"/>
              </a:rPr>
              <a:t>Hartford</a:t>
            </a:r>
            <a:r>
              <a:rPr b="0" i="0" lang="en-US" sz="1200">
                <a:latin typeface="Calibri"/>
                <a:ea typeface="Calibri"/>
                <a:cs typeface="Calibri"/>
                <a:sym typeface="Calibri"/>
              </a:rPr>
              <a:t> and change the font to </a:t>
            </a:r>
            <a:r>
              <a:rPr b="1" i="0" lang="en-US" sz="1200">
                <a:latin typeface="Calibri"/>
                <a:ea typeface="Calibri"/>
                <a:cs typeface="Calibri"/>
                <a:sym typeface="Calibri"/>
              </a:rPr>
              <a:t>Calibri 10.5</a:t>
            </a:r>
            <a:endParaRPr/>
          </a:p>
        </p:txBody>
      </p:sp>
      <p:sp>
        <p:nvSpPr>
          <p:cNvPr id="389" name="Google Shape;389;p3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p3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99" name="Google Shape;399;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p3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06" name="Google Shape;406;p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p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5" name="Google Shape;415;p3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sz="1200">
                <a:latin typeface="Calibri"/>
                <a:ea typeface="Calibri"/>
                <a:cs typeface="Calibri"/>
                <a:sym typeface="Calibri"/>
              </a:rPr>
              <a:t>Step 1.	</a:t>
            </a:r>
            <a:r>
              <a:rPr b="0" lang="en-US" sz="1200">
                <a:latin typeface="Calibri"/>
                <a:ea typeface="Calibri"/>
                <a:cs typeface="Calibri"/>
                <a:sym typeface="Calibri"/>
              </a:rPr>
              <a:t>Start with the chart in the file </a:t>
            </a:r>
            <a:r>
              <a:rPr b="0" i="1" lang="en-US" sz="1200">
                <a:latin typeface="Calibri"/>
                <a:ea typeface="Calibri"/>
                <a:cs typeface="Calibri"/>
                <a:sym typeface="Calibri"/>
              </a:rPr>
              <a:t>RetailRevenueChart</a:t>
            </a:r>
            <a:endParaRPr b="0" i="0" sz="1200">
              <a:latin typeface="Calibri"/>
              <a:ea typeface="Calibri"/>
              <a:cs typeface="Calibri"/>
              <a:sym typeface="Calibri"/>
            </a:endParaRPr>
          </a:p>
          <a:p>
            <a:pPr indent="0" lvl="0" marL="0" rtl="0" algn="l">
              <a:spcBef>
                <a:spcPts val="360"/>
              </a:spcBef>
              <a:spcAft>
                <a:spcPts val="0"/>
              </a:spcAft>
              <a:buNone/>
            </a:pPr>
            <a:r>
              <a:rPr b="0" i="0" lang="en-US" sz="1200">
                <a:latin typeface="Calibri"/>
                <a:ea typeface="Calibri"/>
                <a:cs typeface="Calibri"/>
                <a:sym typeface="Calibri"/>
              </a:rPr>
              <a:t>		Click anywhere on the chart</a:t>
            </a:r>
            <a:endParaRPr/>
          </a:p>
          <a:p>
            <a:pPr indent="0" lvl="0" marL="0" rtl="0" algn="l">
              <a:spcBef>
                <a:spcPts val="360"/>
              </a:spcBef>
              <a:spcAft>
                <a:spcPts val="0"/>
              </a:spcAft>
              <a:buNone/>
            </a:pPr>
            <a:r>
              <a:rPr b="1" i="0" lang="en-US" sz="1200">
                <a:latin typeface="Calibri"/>
                <a:ea typeface="Calibri"/>
                <a:cs typeface="Calibri"/>
                <a:sym typeface="Calibri"/>
              </a:rPr>
              <a:t>Step 2.	</a:t>
            </a:r>
            <a:r>
              <a:rPr b="0" i="0" lang="en-US" sz="1200">
                <a:latin typeface="Calibri"/>
                <a:ea typeface="Calibri"/>
                <a:cs typeface="Calibri"/>
                <a:sym typeface="Calibri"/>
              </a:rPr>
              <a:t>Click the </a:t>
            </a:r>
            <a:r>
              <a:rPr b="1" i="0" lang="en-US" sz="1200">
                <a:latin typeface="Calibri"/>
                <a:ea typeface="Calibri"/>
                <a:cs typeface="Calibri"/>
                <a:sym typeface="Calibri"/>
              </a:rPr>
              <a:t>Chart Elements </a:t>
            </a:r>
            <a:r>
              <a:rPr b="0" i="0" lang="en-US" sz="1200">
                <a:latin typeface="Calibri"/>
                <a:ea typeface="Calibri"/>
                <a:cs typeface="Calibri"/>
                <a:sym typeface="Calibri"/>
              </a:rPr>
              <a:t>button</a:t>
            </a:r>
            <a:endParaRPr/>
          </a:p>
          <a:p>
            <a:pPr indent="0" lvl="0" marL="0" rtl="0" algn="l">
              <a:spcBef>
                <a:spcPts val="360"/>
              </a:spcBef>
              <a:spcAft>
                <a:spcPts val="0"/>
              </a:spcAft>
              <a:buNone/>
            </a:pPr>
            <a:r>
              <a:rPr b="0" i="0" lang="en-US" sz="1200">
                <a:latin typeface="Calibri"/>
                <a:ea typeface="Calibri"/>
                <a:cs typeface="Calibri"/>
                <a:sym typeface="Calibri"/>
              </a:rPr>
              <a:t>		Deselect the check box for </a:t>
            </a:r>
            <a:r>
              <a:rPr b="1" i="0" lang="en-US" sz="1200">
                <a:latin typeface="Calibri"/>
                <a:ea typeface="Calibri"/>
                <a:cs typeface="Calibri"/>
                <a:sym typeface="Calibri"/>
              </a:rPr>
              <a:t>Gridlines</a:t>
            </a:r>
            <a:endParaRPr/>
          </a:p>
          <a:p>
            <a:pPr indent="0" lvl="0" marL="0" rtl="0" algn="l">
              <a:spcBef>
                <a:spcPts val="360"/>
              </a:spcBef>
              <a:spcAft>
                <a:spcPts val="0"/>
              </a:spcAft>
              <a:buNone/>
            </a:pPr>
            <a:r>
              <a:rPr b="0" i="0" lang="en-US" sz="1200">
                <a:latin typeface="Calibri"/>
                <a:ea typeface="Calibri"/>
                <a:cs typeface="Calibri"/>
                <a:sym typeface="Calibri"/>
              </a:rPr>
              <a:t>		Deselect the check box for </a:t>
            </a:r>
            <a:r>
              <a:rPr b="1" i="0" lang="en-US" sz="1200">
                <a:latin typeface="Calibri"/>
                <a:ea typeface="Calibri"/>
                <a:cs typeface="Calibri"/>
                <a:sym typeface="Calibri"/>
              </a:rPr>
              <a:t>Legend</a:t>
            </a:r>
            <a:endParaRPr/>
          </a:p>
          <a:p>
            <a:pPr indent="0" lvl="0" marL="0" rtl="0" algn="l">
              <a:spcBef>
                <a:spcPts val="360"/>
              </a:spcBef>
              <a:spcAft>
                <a:spcPts val="0"/>
              </a:spcAft>
              <a:buNone/>
            </a:pPr>
            <a:r>
              <a:rPr b="1" i="0" lang="en-US" sz="1200">
                <a:latin typeface="Calibri"/>
                <a:ea typeface="Calibri"/>
                <a:cs typeface="Calibri"/>
                <a:sym typeface="Calibri"/>
              </a:rPr>
              <a:t>Step 3.	</a:t>
            </a:r>
            <a:r>
              <a:rPr b="0" i="0" lang="en-US" sz="1200">
                <a:latin typeface="Calibri"/>
                <a:ea typeface="Calibri"/>
                <a:cs typeface="Calibri"/>
                <a:sym typeface="Calibri"/>
              </a:rPr>
              <a:t>Select cells A1:B9</a:t>
            </a:r>
            <a:endParaRPr/>
          </a:p>
          <a:p>
            <a:pPr indent="0" lvl="0" marL="0" rtl="0" algn="l">
              <a:spcBef>
                <a:spcPts val="360"/>
              </a:spcBef>
              <a:spcAft>
                <a:spcPts val="0"/>
              </a:spcAft>
              <a:buNone/>
            </a:pPr>
            <a:r>
              <a:rPr b="0" i="0" lang="en-US" sz="1200">
                <a:latin typeface="Calibri"/>
                <a:ea typeface="Calibri"/>
                <a:cs typeface="Calibri"/>
                <a:sym typeface="Calibri"/>
              </a:rPr>
              <a:t>		Click the </a:t>
            </a:r>
            <a:r>
              <a:rPr b="1" i="0" lang="en-US" sz="1200">
                <a:latin typeface="Calibri"/>
                <a:ea typeface="Calibri"/>
                <a:cs typeface="Calibri"/>
                <a:sym typeface="Calibri"/>
              </a:rPr>
              <a:t>Data</a:t>
            </a:r>
            <a:r>
              <a:rPr b="0" i="0" lang="en-US" sz="1200">
                <a:latin typeface="Calibri"/>
                <a:ea typeface="Calibri"/>
                <a:cs typeface="Calibri"/>
                <a:sym typeface="Calibri"/>
              </a:rPr>
              <a:t> tab on the Ribbon</a:t>
            </a:r>
            <a:endParaRPr/>
          </a:p>
          <a:p>
            <a:pPr indent="0" lvl="0" marL="0" rtl="0" algn="l">
              <a:spcBef>
                <a:spcPts val="360"/>
              </a:spcBef>
              <a:spcAft>
                <a:spcPts val="0"/>
              </a:spcAft>
              <a:buNone/>
            </a:pPr>
            <a:r>
              <a:rPr b="0" i="0" lang="en-US" sz="1200">
                <a:latin typeface="Calibri"/>
                <a:ea typeface="Calibri"/>
                <a:cs typeface="Calibri"/>
                <a:sym typeface="Calibri"/>
              </a:rPr>
              <a:t>		Click </a:t>
            </a:r>
            <a:r>
              <a:rPr b="1" i="0" lang="en-US" sz="1200">
                <a:latin typeface="Calibri"/>
                <a:ea typeface="Calibri"/>
                <a:cs typeface="Calibri"/>
                <a:sym typeface="Calibri"/>
              </a:rPr>
              <a:t>Sort</a:t>
            </a:r>
            <a:r>
              <a:rPr b="0" i="0" lang="en-US" sz="1200">
                <a:latin typeface="Calibri"/>
                <a:ea typeface="Calibri"/>
                <a:cs typeface="Calibri"/>
                <a:sym typeface="Calibri"/>
              </a:rPr>
              <a:t> in the </a:t>
            </a:r>
            <a:r>
              <a:rPr b="1" i="0" lang="en-US" sz="1200">
                <a:latin typeface="Calibri"/>
                <a:ea typeface="Calibri"/>
                <a:cs typeface="Calibri"/>
                <a:sym typeface="Calibri"/>
              </a:rPr>
              <a:t>Sort &amp; Filter </a:t>
            </a:r>
            <a:r>
              <a:rPr b="0" i="0" lang="en-US" sz="1200">
                <a:latin typeface="Calibri"/>
                <a:ea typeface="Calibri"/>
                <a:cs typeface="Calibri"/>
                <a:sym typeface="Calibri"/>
              </a:rPr>
              <a:t>group</a:t>
            </a:r>
            <a:endParaRPr/>
          </a:p>
          <a:p>
            <a:pPr indent="0" lvl="0" marL="0" rtl="0" algn="l">
              <a:spcBef>
                <a:spcPts val="360"/>
              </a:spcBef>
              <a:spcAft>
                <a:spcPts val="0"/>
              </a:spcAft>
              <a:buNone/>
            </a:pPr>
            <a:r>
              <a:rPr b="1" i="0" lang="en-US" sz="1200">
                <a:latin typeface="Calibri"/>
                <a:ea typeface="Calibri"/>
                <a:cs typeface="Calibri"/>
                <a:sym typeface="Calibri"/>
              </a:rPr>
              <a:t>Step 4.	</a:t>
            </a:r>
            <a:r>
              <a:rPr b="0" i="0" lang="en-US" sz="1200">
                <a:latin typeface="Calibri"/>
                <a:ea typeface="Calibri"/>
                <a:cs typeface="Calibri"/>
                <a:sym typeface="Calibri"/>
              </a:rPr>
              <a:t>When the </a:t>
            </a:r>
            <a:r>
              <a:rPr b="1" i="0" lang="en-US" sz="1200">
                <a:latin typeface="Calibri"/>
                <a:ea typeface="Calibri"/>
                <a:cs typeface="Calibri"/>
                <a:sym typeface="Calibri"/>
              </a:rPr>
              <a:t>Sort</a:t>
            </a:r>
            <a:r>
              <a:rPr b="0" i="0" lang="en-US" sz="1200">
                <a:latin typeface="Calibri"/>
                <a:ea typeface="Calibri"/>
                <a:cs typeface="Calibri"/>
                <a:sym typeface="Calibri"/>
              </a:rPr>
              <a:t> dialog box appears</a:t>
            </a:r>
            <a:endParaRPr/>
          </a:p>
          <a:p>
            <a:pPr indent="0" lvl="0" marL="0" rtl="0" algn="l">
              <a:spcBef>
                <a:spcPts val="360"/>
              </a:spcBef>
              <a:spcAft>
                <a:spcPts val="0"/>
              </a:spcAft>
              <a:buNone/>
            </a:pPr>
            <a:r>
              <a:rPr b="0" i="0" lang="en-US" sz="1200">
                <a:latin typeface="Calibri"/>
                <a:ea typeface="Calibri"/>
                <a:cs typeface="Calibri"/>
                <a:sym typeface="Calibri"/>
              </a:rPr>
              <a:t>		Select the check box for </a:t>
            </a:r>
            <a:r>
              <a:rPr b="1" i="0" lang="en-US" sz="1200">
                <a:latin typeface="Calibri"/>
                <a:ea typeface="Calibri"/>
                <a:cs typeface="Calibri"/>
                <a:sym typeface="Calibri"/>
              </a:rPr>
              <a:t>My data has headers </a:t>
            </a:r>
            <a:endParaRPr/>
          </a:p>
          <a:p>
            <a:pPr indent="0" lvl="0" marL="0" rtl="0" algn="l">
              <a:spcBef>
                <a:spcPts val="360"/>
              </a:spcBef>
              <a:spcAft>
                <a:spcPts val="0"/>
              </a:spcAft>
              <a:buNone/>
            </a:pPr>
            <a:r>
              <a:rPr b="0" i="0" lang="en-US" sz="1200">
                <a:latin typeface="Calibri"/>
                <a:ea typeface="Calibri"/>
                <a:cs typeface="Calibri"/>
                <a:sym typeface="Calibri"/>
              </a:rPr>
              <a:t>		In the </a:t>
            </a:r>
            <a:r>
              <a:rPr b="1" i="0" lang="en-US" sz="1200">
                <a:latin typeface="Calibri"/>
                <a:ea typeface="Calibri"/>
                <a:cs typeface="Calibri"/>
                <a:sym typeface="Calibri"/>
              </a:rPr>
              <a:t>Sort by </a:t>
            </a:r>
            <a:r>
              <a:rPr b="0" i="0" lang="en-US" sz="1200">
                <a:latin typeface="Calibri"/>
                <a:ea typeface="Calibri"/>
                <a:cs typeface="Calibri"/>
                <a:sym typeface="Calibri"/>
              </a:rPr>
              <a:t>box select </a:t>
            </a:r>
            <a:r>
              <a:rPr b="1" i="0" lang="en-US" sz="1200">
                <a:latin typeface="Calibri"/>
                <a:ea typeface="Calibri"/>
                <a:cs typeface="Calibri"/>
                <a:sym typeface="Calibri"/>
              </a:rPr>
              <a:t>Annual Revenue </a:t>
            </a:r>
            <a:r>
              <a:rPr b="0" i="0" lang="en-US" sz="1200">
                <a:latin typeface="Calibri"/>
                <a:ea typeface="Calibri"/>
                <a:cs typeface="Calibri"/>
                <a:sym typeface="Calibri"/>
              </a:rPr>
              <a:t>and in the </a:t>
            </a:r>
            <a:r>
              <a:rPr b="1" i="0" lang="en-US" sz="1200">
                <a:latin typeface="Calibri"/>
                <a:ea typeface="Calibri"/>
                <a:cs typeface="Calibri"/>
                <a:sym typeface="Calibri"/>
              </a:rPr>
              <a:t>Order</a:t>
            </a:r>
            <a:r>
              <a:rPr b="0" i="0" lang="en-US" sz="1200">
                <a:latin typeface="Calibri"/>
                <a:ea typeface="Calibri"/>
                <a:cs typeface="Calibri"/>
                <a:sym typeface="Calibri"/>
              </a:rPr>
              <a:t> box select </a:t>
            </a:r>
            <a:r>
              <a:rPr b="1" i="0" lang="en-US" sz="1200">
                <a:latin typeface="Calibri"/>
                <a:ea typeface="Calibri"/>
                <a:cs typeface="Calibri"/>
                <a:sym typeface="Calibri"/>
              </a:rPr>
              <a:t>Largest to Smallest</a:t>
            </a:r>
            <a:endParaRPr/>
          </a:p>
          <a:p>
            <a:pPr indent="0" lvl="0" marL="0" rtl="0" algn="l">
              <a:spcBef>
                <a:spcPts val="360"/>
              </a:spcBef>
              <a:spcAft>
                <a:spcPts val="0"/>
              </a:spcAft>
              <a:buNone/>
            </a:pPr>
            <a:r>
              <a:rPr b="0" i="0" lang="en-US" sz="1200">
                <a:latin typeface="Calibri"/>
                <a:ea typeface="Calibri"/>
                <a:cs typeface="Calibri"/>
                <a:sym typeface="Calibri"/>
              </a:rPr>
              <a:t>		Click </a:t>
            </a:r>
            <a:r>
              <a:rPr b="1" i="0" lang="en-US" sz="1200">
                <a:latin typeface="Calibri"/>
                <a:ea typeface="Calibri"/>
                <a:cs typeface="Calibri"/>
                <a:sym typeface="Calibri"/>
              </a:rPr>
              <a:t>OK</a:t>
            </a:r>
            <a:endParaRPr/>
          </a:p>
          <a:p>
            <a:pPr indent="0" lvl="0" marL="0" rtl="0" algn="l">
              <a:spcBef>
                <a:spcPts val="360"/>
              </a:spcBef>
              <a:spcAft>
                <a:spcPts val="0"/>
              </a:spcAft>
              <a:buNone/>
            </a:pPr>
            <a:r>
              <a:rPr b="1" i="0" lang="en-US" sz="1200">
                <a:latin typeface="Calibri"/>
                <a:ea typeface="Calibri"/>
                <a:cs typeface="Calibri"/>
                <a:sym typeface="Calibri"/>
              </a:rPr>
              <a:t>Step 5.</a:t>
            </a:r>
            <a:r>
              <a:rPr b="0" i="0" lang="en-US" sz="1200">
                <a:latin typeface="Calibri"/>
                <a:ea typeface="Calibri"/>
                <a:cs typeface="Calibri"/>
                <a:sym typeface="Calibri"/>
              </a:rPr>
              <a:t>	Click the </a:t>
            </a:r>
            <a:r>
              <a:rPr b="1" i="0" lang="en-US" sz="1200">
                <a:latin typeface="Calibri"/>
                <a:ea typeface="Calibri"/>
                <a:cs typeface="Calibri"/>
                <a:sym typeface="Calibri"/>
              </a:rPr>
              <a:t>Chart Elements </a:t>
            </a:r>
            <a:r>
              <a:rPr b="0" i="0" lang="en-US" sz="1200">
                <a:latin typeface="Calibri"/>
                <a:ea typeface="Calibri"/>
                <a:cs typeface="Calibri"/>
                <a:sym typeface="Calibri"/>
              </a:rPr>
              <a:t>button</a:t>
            </a:r>
            <a:endParaRPr/>
          </a:p>
          <a:p>
            <a:pPr indent="0" lvl="0" marL="0" rtl="0" algn="l">
              <a:spcBef>
                <a:spcPts val="360"/>
              </a:spcBef>
              <a:spcAft>
                <a:spcPts val="0"/>
              </a:spcAft>
              <a:buNone/>
            </a:pPr>
            <a:r>
              <a:rPr b="0" i="0" lang="en-US" sz="1200">
                <a:latin typeface="Calibri"/>
                <a:ea typeface="Calibri"/>
                <a:cs typeface="Calibri"/>
                <a:sym typeface="Calibri"/>
              </a:rPr>
              <a:t>		Select the check box for </a:t>
            </a:r>
            <a:r>
              <a:rPr b="1" i="0" lang="en-US" sz="1200">
                <a:latin typeface="Calibri"/>
                <a:ea typeface="Calibri"/>
                <a:cs typeface="Calibri"/>
                <a:sym typeface="Calibri"/>
              </a:rPr>
              <a:t>Data Labels</a:t>
            </a:r>
            <a:endParaRPr/>
          </a:p>
          <a:p>
            <a:pPr indent="0" lvl="0" marL="0" rtl="0" algn="l">
              <a:spcBef>
                <a:spcPts val="360"/>
              </a:spcBef>
              <a:spcAft>
                <a:spcPts val="0"/>
              </a:spcAft>
              <a:buNone/>
            </a:pPr>
            <a:r>
              <a:rPr b="1" i="0" lang="en-US" sz="1200">
                <a:latin typeface="Calibri"/>
                <a:ea typeface="Calibri"/>
                <a:cs typeface="Calibri"/>
                <a:sym typeface="Calibri"/>
              </a:rPr>
              <a:t>Step 6.</a:t>
            </a:r>
            <a:r>
              <a:rPr b="0" i="0" lang="en-US" sz="1200">
                <a:latin typeface="Calibri"/>
                <a:ea typeface="Calibri"/>
                <a:cs typeface="Calibri"/>
                <a:sym typeface="Calibri"/>
              </a:rPr>
              <a:t>	Click on the vertical axis labels and press </a:t>
            </a:r>
            <a:r>
              <a:rPr b="1" i="0" lang="en-US" sz="1200">
                <a:latin typeface="Calibri"/>
                <a:ea typeface="Calibri"/>
                <a:cs typeface="Calibri"/>
                <a:sym typeface="Calibri"/>
              </a:rPr>
              <a:t>Delete</a:t>
            </a:r>
            <a:endParaRPr/>
          </a:p>
          <a:p>
            <a:pPr indent="0" lvl="0" marL="0" rtl="0" algn="l">
              <a:spcBef>
                <a:spcPts val="360"/>
              </a:spcBef>
              <a:spcAft>
                <a:spcPts val="0"/>
              </a:spcAft>
              <a:buNone/>
            </a:pPr>
            <a:r>
              <a:rPr b="1" i="0" lang="en-US" sz="1200">
                <a:latin typeface="Calibri"/>
                <a:ea typeface="Calibri"/>
                <a:cs typeface="Calibri"/>
                <a:sym typeface="Calibri"/>
              </a:rPr>
              <a:t>Step 7</a:t>
            </a:r>
            <a:r>
              <a:rPr b="0" i="0" lang="en-US" sz="1200">
                <a:latin typeface="Calibri"/>
                <a:ea typeface="Calibri"/>
                <a:cs typeface="Calibri"/>
                <a:sym typeface="Calibri"/>
              </a:rPr>
              <a:t>.	Double-click the second column in the chart corresponding to “Laredo” so that only this column is selected in the chart</a:t>
            </a:r>
            <a:endParaRPr/>
          </a:p>
          <a:p>
            <a:pPr indent="0" lvl="0" marL="0" rtl="0" algn="l">
              <a:spcBef>
                <a:spcPts val="360"/>
              </a:spcBef>
              <a:spcAft>
                <a:spcPts val="0"/>
              </a:spcAft>
              <a:buNone/>
            </a:pPr>
            <a:r>
              <a:rPr b="0" i="0" lang="en-US" sz="1200">
                <a:latin typeface="Calibri"/>
                <a:ea typeface="Calibri"/>
                <a:cs typeface="Calibri"/>
                <a:sym typeface="Calibri"/>
              </a:rPr>
              <a:t>		In the </a:t>
            </a:r>
            <a:r>
              <a:rPr b="1" i="0" lang="en-US" sz="1200">
                <a:latin typeface="Calibri"/>
                <a:ea typeface="Calibri"/>
                <a:cs typeface="Calibri"/>
                <a:sym typeface="Calibri"/>
              </a:rPr>
              <a:t>Format Data Point </a:t>
            </a:r>
            <a:r>
              <a:rPr b="0" i="0" lang="en-US" sz="1200">
                <a:latin typeface="Calibri"/>
                <a:ea typeface="Calibri"/>
                <a:cs typeface="Calibri"/>
                <a:sym typeface="Calibri"/>
              </a:rPr>
              <a:t>task pane, click the </a:t>
            </a:r>
            <a:r>
              <a:rPr b="1" i="0" lang="en-US" sz="1200">
                <a:latin typeface="Calibri"/>
                <a:ea typeface="Calibri"/>
                <a:cs typeface="Calibri"/>
                <a:sym typeface="Calibri"/>
              </a:rPr>
              <a:t>Fill &amp; Line </a:t>
            </a:r>
            <a:r>
              <a:rPr b="0" i="0" lang="en-US" sz="1200">
                <a:latin typeface="Calibri"/>
                <a:ea typeface="Calibri"/>
                <a:cs typeface="Calibri"/>
                <a:sym typeface="Calibri"/>
              </a:rPr>
              <a:t>icon</a:t>
            </a:r>
            <a:endParaRPr/>
          </a:p>
          <a:p>
            <a:pPr indent="0" lvl="0" marL="0" rtl="0" algn="l">
              <a:spcBef>
                <a:spcPts val="360"/>
              </a:spcBef>
              <a:spcAft>
                <a:spcPts val="0"/>
              </a:spcAft>
              <a:buNone/>
            </a:pPr>
            <a:r>
              <a:rPr b="0" i="0" lang="en-US" sz="1200">
                <a:latin typeface="Calibri"/>
                <a:ea typeface="Calibri"/>
                <a:cs typeface="Calibri"/>
                <a:sym typeface="Calibri"/>
              </a:rPr>
              <a:t>		Under </a:t>
            </a:r>
            <a:r>
              <a:rPr b="1" i="0" lang="en-US" sz="1200">
                <a:latin typeface="Calibri"/>
                <a:ea typeface="Calibri"/>
                <a:cs typeface="Calibri"/>
                <a:sym typeface="Calibri"/>
              </a:rPr>
              <a:t>Fill</a:t>
            </a:r>
            <a:r>
              <a:rPr b="0" i="0" lang="en-US" sz="1200">
                <a:latin typeface="Calibri"/>
                <a:ea typeface="Calibri"/>
                <a:cs typeface="Calibri"/>
                <a:sym typeface="Calibri"/>
              </a:rPr>
              <a:t>, select a darker blue color for this column</a:t>
            </a:r>
            <a:endParaRPr/>
          </a:p>
          <a:p>
            <a:pPr indent="0" lvl="0" marL="0" rtl="0" algn="l">
              <a:spcBef>
                <a:spcPts val="360"/>
              </a:spcBef>
              <a:spcAft>
                <a:spcPts val="0"/>
              </a:spcAft>
              <a:buNone/>
            </a:pPr>
            <a:r>
              <a:rPr b="1" i="0" lang="en-US" sz="1200">
                <a:latin typeface="Calibri"/>
                <a:ea typeface="Calibri"/>
                <a:cs typeface="Calibri"/>
                <a:sym typeface="Calibri"/>
              </a:rPr>
              <a:t>Step 8.	</a:t>
            </a:r>
            <a:r>
              <a:rPr b="0" i="0" lang="en-US" sz="1200">
                <a:latin typeface="Calibri"/>
                <a:ea typeface="Calibri"/>
                <a:cs typeface="Calibri"/>
                <a:sym typeface="Calibri"/>
              </a:rPr>
              <a:t>Click the chart title “Annual Revenue ($1000s)” and change this title to </a:t>
            </a:r>
            <a:r>
              <a:rPr b="0" i="1" lang="en-US" sz="1200">
                <a:latin typeface="Calibri"/>
                <a:ea typeface="Calibri"/>
                <a:cs typeface="Calibri"/>
                <a:sym typeface="Calibri"/>
              </a:rPr>
              <a:t>Comparing Previous Year Annual Revenue at Laredo to Other Locations</a:t>
            </a:r>
            <a:endParaRPr/>
          </a:p>
          <a:p>
            <a:pPr indent="0" lvl="0" marL="0" rtl="0" algn="l">
              <a:spcBef>
                <a:spcPts val="360"/>
              </a:spcBef>
              <a:spcAft>
                <a:spcPts val="0"/>
              </a:spcAft>
              <a:buNone/>
            </a:pPr>
            <a:r>
              <a:rPr b="0" i="0" lang="en-US" sz="1200">
                <a:latin typeface="Calibri"/>
                <a:ea typeface="Calibri"/>
                <a:cs typeface="Calibri"/>
                <a:sym typeface="Calibri"/>
              </a:rPr>
              <a:t>		Drag this text box to the left so that it aligns with the vertical axis</a:t>
            </a:r>
            <a:endParaRPr/>
          </a:p>
          <a:p>
            <a:pPr indent="0" lvl="0" marL="0" rtl="0" algn="l">
              <a:spcBef>
                <a:spcPts val="360"/>
              </a:spcBef>
              <a:spcAft>
                <a:spcPts val="0"/>
              </a:spcAft>
              <a:buNone/>
            </a:pPr>
            <a:r>
              <a:rPr b="0" i="0" lang="en-US" sz="1200">
                <a:latin typeface="Calibri"/>
                <a:ea typeface="Calibri"/>
                <a:cs typeface="Calibri"/>
                <a:sym typeface="Calibri"/>
              </a:rPr>
              <a:t>		Click the </a:t>
            </a:r>
            <a:r>
              <a:rPr b="1" i="0" lang="en-US" sz="1200">
                <a:latin typeface="Calibri"/>
                <a:ea typeface="Calibri"/>
                <a:cs typeface="Calibri"/>
                <a:sym typeface="Calibri"/>
              </a:rPr>
              <a:t>Home</a:t>
            </a:r>
            <a:r>
              <a:rPr b="0" i="0" lang="en-US" sz="1200">
                <a:latin typeface="Calibri"/>
                <a:ea typeface="Calibri"/>
                <a:cs typeface="Calibri"/>
                <a:sym typeface="Calibri"/>
              </a:rPr>
              <a:t> tab on the Ribbon and select the </a:t>
            </a:r>
            <a:r>
              <a:rPr b="1" i="0" lang="en-US" sz="1200">
                <a:latin typeface="Calibri"/>
                <a:ea typeface="Calibri"/>
                <a:cs typeface="Calibri"/>
                <a:sym typeface="Calibri"/>
              </a:rPr>
              <a:t>Align Left </a:t>
            </a:r>
            <a:r>
              <a:rPr b="0" i="0" lang="en-US" sz="1200">
                <a:latin typeface="Calibri"/>
                <a:ea typeface="Calibri"/>
                <a:cs typeface="Calibri"/>
                <a:sym typeface="Calibri"/>
              </a:rPr>
              <a:t>button in the </a:t>
            </a:r>
            <a:r>
              <a:rPr b="1" i="0" lang="en-US" sz="1200">
                <a:latin typeface="Calibri"/>
                <a:ea typeface="Calibri"/>
                <a:cs typeface="Calibri"/>
                <a:sym typeface="Calibri"/>
              </a:rPr>
              <a:t>Alignment </a:t>
            </a:r>
            <a:r>
              <a:rPr b="0" i="0" lang="en-US" sz="1200">
                <a:latin typeface="Calibri"/>
                <a:ea typeface="Calibri"/>
                <a:cs typeface="Calibri"/>
                <a:sym typeface="Calibri"/>
              </a:rPr>
              <a:t>group to left justify the chart title</a:t>
            </a:r>
            <a:endParaRPr/>
          </a:p>
          <a:p>
            <a:pPr indent="0" lvl="0" marL="0" rtl="0" algn="l">
              <a:spcBef>
                <a:spcPts val="360"/>
              </a:spcBef>
              <a:spcAft>
                <a:spcPts val="0"/>
              </a:spcAft>
              <a:buNone/>
            </a:pPr>
            <a:r>
              <a:rPr b="1" i="0" lang="en-US" sz="1200">
                <a:latin typeface="Calibri"/>
                <a:ea typeface="Calibri"/>
                <a:cs typeface="Calibri"/>
                <a:sym typeface="Calibri"/>
              </a:rPr>
              <a:t>Step 9.	</a:t>
            </a:r>
            <a:r>
              <a:rPr b="0" i="0" lang="en-US" sz="1200">
                <a:latin typeface="Calibri"/>
                <a:ea typeface="Calibri"/>
                <a:cs typeface="Calibri"/>
                <a:sym typeface="Calibri"/>
              </a:rPr>
              <a:t>Click the </a:t>
            </a:r>
            <a:r>
              <a:rPr b="1" i="0" lang="en-US" sz="1200">
                <a:latin typeface="Calibri"/>
                <a:ea typeface="Calibri"/>
                <a:cs typeface="Calibri"/>
                <a:sym typeface="Calibri"/>
              </a:rPr>
              <a:t>Insert</a:t>
            </a:r>
            <a:r>
              <a:rPr b="0" i="0" lang="en-US" sz="1200">
                <a:latin typeface="Calibri"/>
                <a:ea typeface="Calibri"/>
                <a:cs typeface="Calibri"/>
                <a:sym typeface="Calibri"/>
              </a:rPr>
              <a:t> tab on the Ribbon</a:t>
            </a:r>
            <a:endParaRPr/>
          </a:p>
          <a:p>
            <a:pPr indent="0" lvl="0" marL="0" rtl="0" algn="l">
              <a:spcBef>
                <a:spcPts val="360"/>
              </a:spcBef>
              <a:spcAft>
                <a:spcPts val="0"/>
              </a:spcAft>
              <a:buNone/>
            </a:pPr>
            <a:r>
              <a:rPr b="0" i="0" lang="en-US" sz="1200">
                <a:latin typeface="Calibri"/>
                <a:ea typeface="Calibri"/>
                <a:cs typeface="Calibri"/>
                <a:sym typeface="Calibri"/>
              </a:rPr>
              <a:t>		Click </a:t>
            </a:r>
            <a:r>
              <a:rPr b="1" i="0" lang="en-US" sz="1200">
                <a:latin typeface="Calibri"/>
                <a:ea typeface="Calibri"/>
                <a:cs typeface="Calibri"/>
                <a:sym typeface="Calibri"/>
              </a:rPr>
              <a:t>Text Box </a:t>
            </a:r>
            <a:r>
              <a:rPr b="0" i="0" lang="en-US" sz="1200">
                <a:latin typeface="Calibri"/>
                <a:ea typeface="Calibri"/>
                <a:cs typeface="Calibri"/>
                <a:sym typeface="Calibri"/>
              </a:rPr>
              <a:t>in the </a:t>
            </a:r>
            <a:r>
              <a:rPr b="1" i="0" lang="en-US" sz="1200">
                <a:latin typeface="Calibri"/>
                <a:ea typeface="Calibri"/>
                <a:cs typeface="Calibri"/>
                <a:sym typeface="Calibri"/>
              </a:rPr>
              <a:t>Text</a:t>
            </a:r>
            <a:r>
              <a:rPr b="0" i="0" lang="en-US" sz="1200">
                <a:latin typeface="Calibri"/>
                <a:ea typeface="Calibri"/>
                <a:cs typeface="Calibri"/>
                <a:sym typeface="Calibri"/>
              </a:rPr>
              <a:t> group and click above the vertical axis to create a text box for the vertical axis title</a:t>
            </a:r>
            <a:endParaRPr/>
          </a:p>
          <a:p>
            <a:pPr indent="0" lvl="0" marL="0" rtl="0" algn="l">
              <a:spcBef>
                <a:spcPts val="360"/>
              </a:spcBef>
              <a:spcAft>
                <a:spcPts val="0"/>
              </a:spcAft>
              <a:buNone/>
            </a:pPr>
            <a:r>
              <a:rPr b="0" i="0" lang="en-US" sz="1200">
                <a:latin typeface="Calibri"/>
                <a:ea typeface="Calibri"/>
                <a:cs typeface="Calibri"/>
                <a:sym typeface="Calibri"/>
              </a:rPr>
              <a:t>		Type </a:t>
            </a:r>
            <a:r>
              <a:rPr b="0" i="1" lang="en-US" sz="1200">
                <a:latin typeface="Calibri"/>
                <a:ea typeface="Calibri"/>
                <a:cs typeface="Calibri"/>
                <a:sym typeface="Calibri"/>
              </a:rPr>
              <a:t>Revenue ($1000s) </a:t>
            </a:r>
            <a:r>
              <a:rPr b="0" i="0" lang="en-US" sz="1200">
                <a:latin typeface="Calibri"/>
                <a:ea typeface="Calibri"/>
                <a:cs typeface="Calibri"/>
                <a:sym typeface="Calibri"/>
              </a:rPr>
              <a:t>in the text box and change the font to </a:t>
            </a:r>
            <a:r>
              <a:rPr b="1" i="0" lang="en-US" sz="1200">
                <a:latin typeface="Calibri"/>
                <a:ea typeface="Calibri"/>
                <a:cs typeface="Calibri"/>
                <a:sym typeface="Calibri"/>
              </a:rPr>
              <a:t>Calibri 10.5 Bold </a:t>
            </a:r>
            <a:r>
              <a:rPr b="0" i="0" lang="en-US" sz="1200">
                <a:latin typeface="Calibri"/>
                <a:ea typeface="Calibri"/>
                <a:cs typeface="Calibri"/>
                <a:sym typeface="Calibri"/>
              </a:rPr>
              <a:t>to create the vertical axis title</a:t>
            </a:r>
            <a:endParaRPr/>
          </a:p>
        </p:txBody>
      </p:sp>
      <p:sp>
        <p:nvSpPr>
          <p:cNvPr id="416" name="Google Shape;416;p3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p3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26" name="Google Shape;426;p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p3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35" name="Google Shape;435;p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p3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44" name="Google Shape;444;p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p3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50" name="Google Shape;450;p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p4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56" name="Google Shape;456;p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3" name="Google Shape;173;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800">
                <a:latin typeface="Open Sans"/>
                <a:ea typeface="Open Sans"/>
                <a:cs typeface="Open Sans"/>
                <a:sym typeface="Open Sans"/>
              </a:rPr>
              <a:t>Using graphics and logos can make charts more visually appealing, but not when it comes to distracting the audience or making it difficult to interpret the chart.</a:t>
            </a:r>
            <a:endParaRPr/>
          </a:p>
          <a:p>
            <a:pPr indent="0" lvl="0" marL="0" rtl="0" algn="l">
              <a:spcBef>
                <a:spcPts val="540"/>
              </a:spcBef>
              <a:spcAft>
                <a:spcPts val="0"/>
              </a:spcAft>
              <a:buNone/>
            </a:pPr>
            <a:r>
              <a:rPr lang="en-US" sz="1800">
                <a:latin typeface="Open Sans"/>
                <a:ea typeface="Open Sans"/>
                <a:cs typeface="Open Sans"/>
                <a:sym typeface="Open Sans"/>
              </a:rPr>
              <a:t>It is natural to compare the sales values based on the logo’s overall area. However, each logo’s height defines the company’s sales, as the width of each logo is not used to convey any meaningful information. </a:t>
            </a:r>
            <a:endParaRPr/>
          </a:p>
          <a:p>
            <a:pPr indent="0" lvl="0" marL="0" rtl="0" algn="l">
              <a:spcBef>
                <a:spcPts val="540"/>
              </a:spcBef>
              <a:spcAft>
                <a:spcPts val="0"/>
              </a:spcAft>
              <a:buNone/>
            </a:pPr>
            <a:r>
              <a:rPr lang="en-US" sz="1800">
                <a:latin typeface="Open Sans"/>
                <a:ea typeface="Open Sans"/>
                <a:cs typeface="Open Sans"/>
                <a:sym typeface="Open Sans"/>
              </a:rPr>
              <a:t>Consider the shape of the country of Afghanistan, which is also hidden behind the McDonald and Burger King’s logos, making the chart excessively cluttered.</a:t>
            </a:r>
            <a:endParaRPr/>
          </a:p>
          <a:p>
            <a:pPr indent="0" lvl="0" marL="0" rtl="0" algn="l">
              <a:spcBef>
                <a:spcPts val="540"/>
              </a:spcBef>
              <a:spcAft>
                <a:spcPts val="0"/>
              </a:spcAft>
              <a:buNone/>
            </a:pPr>
            <a:r>
              <a:rPr lang="en-US" sz="1800">
                <a:latin typeface="Open Sans"/>
                <a:ea typeface="Open Sans"/>
                <a:cs typeface="Open Sans"/>
                <a:sym typeface="Open Sans"/>
              </a:rPr>
              <a:t>Finally, displaying the vertical axis on the right of the chart makes the chart difficult to interpret, as it requires the audience to move their eyes back and forth.</a:t>
            </a:r>
            <a:endParaRPr/>
          </a:p>
          <a:p>
            <a:pPr indent="0" lvl="0" marL="0" rtl="0" algn="l">
              <a:spcBef>
                <a:spcPts val="540"/>
              </a:spcBef>
              <a:spcAft>
                <a:spcPts val="0"/>
              </a:spcAft>
              <a:buNone/>
            </a:pPr>
            <a:r>
              <a:rPr lang="en-US" sz="1800">
                <a:latin typeface="Open Sans"/>
                <a:ea typeface="Open Sans"/>
                <a:cs typeface="Open Sans"/>
                <a:sym typeface="Open Sans"/>
              </a:rPr>
              <a:t>It is better to remove the meaningless dimension of the width of the logo in the chart and use the column chart to the right instead. The column chart also has the vertical axis displayed to the left, and the horizontal line across the chart accomplishes the comparison to the country of Afghanistan.</a:t>
            </a:r>
            <a:endParaRPr sz="1800">
              <a:latin typeface="Calibri"/>
              <a:ea typeface="Calibri"/>
              <a:cs typeface="Calibri"/>
              <a:sym typeface="Calibri"/>
            </a:endParaRPr>
          </a:p>
        </p:txBody>
      </p:sp>
      <p:sp>
        <p:nvSpPr>
          <p:cNvPr id="174" name="Google Shape;174;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g278a8e5f569_0_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62" name="Google Shape;462;g278a8e5f569_0_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63" name="Google Shape;463;g278a8e5f569_0_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g278a8e5f569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69" name="Google Shape;469;g278a8e5f569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70" name="Google Shape;470;g278a8e5f569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84" name="Google Shape;184;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90" name="Google Shape;190;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6" name="Google Shape;196;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7" name="Google Shape;197;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04" name="Google Shape;204;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12" name="Google Shape;212;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pter Slide">
  <p:cSld name="Chapter Slide">
    <p:spTree>
      <p:nvGrpSpPr>
        <p:cNvPr id="14" name="Shape 14"/>
        <p:cNvGrpSpPr/>
        <p:nvPr/>
      </p:nvGrpSpPr>
      <p:grpSpPr>
        <a:xfrm>
          <a:off x="0" y="0"/>
          <a:ext cx="0" cy="0"/>
          <a:chOff x="0" y="0"/>
          <a:chExt cx="0" cy="0"/>
        </a:xfrm>
      </p:grpSpPr>
      <p:pic>
        <p:nvPicPr>
          <p:cNvPr id="15" name="Google Shape;15;p42"/>
          <p:cNvPicPr preferRelativeResize="0"/>
          <p:nvPr/>
        </p:nvPicPr>
        <p:blipFill rotWithShape="1">
          <a:blip r:embed="rId2">
            <a:alphaModFix/>
          </a:blip>
          <a:srcRect b="0" l="0" r="0" t="0"/>
          <a:stretch/>
        </p:blipFill>
        <p:spPr>
          <a:xfrm>
            <a:off x="192" y="16"/>
            <a:ext cx="12191807" cy="6865874"/>
          </a:xfrm>
          <a:prstGeom prst="rect">
            <a:avLst/>
          </a:prstGeom>
          <a:noFill/>
          <a:ln>
            <a:noFill/>
          </a:ln>
        </p:spPr>
      </p:pic>
      <p:sp>
        <p:nvSpPr>
          <p:cNvPr id="16" name="Google Shape;16;p42"/>
          <p:cNvSpPr txBox="1"/>
          <p:nvPr>
            <p:ph idx="1" type="body"/>
          </p:nvPr>
        </p:nvSpPr>
        <p:spPr>
          <a:xfrm>
            <a:off x="6241955" y="4047983"/>
            <a:ext cx="3297426" cy="618014"/>
          </a:xfrm>
          <a:prstGeom prst="rect">
            <a:avLst/>
          </a:prstGeom>
          <a:noFill/>
          <a:ln>
            <a:noFill/>
          </a:ln>
        </p:spPr>
        <p:txBody>
          <a:bodyPr anchorCtr="0" anchor="b" bIns="0" lIns="0" spcFirstLastPara="1" rIns="0" wrap="square" tIns="0">
            <a:noAutofit/>
          </a:bodyPr>
          <a:lstStyle>
            <a:lvl1pPr indent="-228600" lvl="0" marL="457200" algn="l">
              <a:lnSpc>
                <a:spcPct val="90000"/>
              </a:lnSpc>
              <a:spcBef>
                <a:spcPts val="1000"/>
              </a:spcBef>
              <a:spcAft>
                <a:spcPts val="0"/>
              </a:spcAft>
              <a:buClr>
                <a:schemeClr val="lt1"/>
              </a:buClr>
              <a:buSzPts val="3600"/>
              <a:buNone/>
              <a:defRPr b="0" i="0" sz="3600">
                <a:solidFill>
                  <a:schemeClr val="lt1"/>
                </a:solidFill>
                <a:latin typeface="Arial"/>
                <a:ea typeface="Arial"/>
                <a:cs typeface="Arial"/>
                <a:sym typeface="Arial"/>
              </a:defRPr>
            </a:lvl1pPr>
            <a:lvl2pPr indent="-228600" lvl="1" marL="914400" algn="ctr">
              <a:lnSpc>
                <a:spcPct val="90000"/>
              </a:lnSpc>
              <a:spcBef>
                <a:spcPts val="500"/>
              </a:spcBef>
              <a:spcAft>
                <a:spcPts val="0"/>
              </a:spcAft>
              <a:buClr>
                <a:srgbClr val="004A78"/>
              </a:buClr>
              <a:buSzPts val="2400"/>
              <a:buNone/>
              <a:defRPr>
                <a:latin typeface="Arial"/>
                <a:ea typeface="Arial"/>
                <a:cs typeface="Arial"/>
                <a:sym typeface="Arial"/>
              </a:defRPr>
            </a:lvl2pPr>
            <a:lvl3pPr indent="-228600" lvl="2" marL="1371600" algn="ctr">
              <a:lnSpc>
                <a:spcPct val="90000"/>
              </a:lnSpc>
              <a:spcBef>
                <a:spcPts val="500"/>
              </a:spcBef>
              <a:spcAft>
                <a:spcPts val="0"/>
              </a:spcAft>
              <a:buClr>
                <a:srgbClr val="004A78"/>
              </a:buClr>
              <a:buSzPts val="2000"/>
              <a:buNone/>
              <a:defRPr>
                <a:latin typeface="Arial"/>
                <a:ea typeface="Arial"/>
                <a:cs typeface="Arial"/>
                <a:sym typeface="Arial"/>
              </a:defRPr>
            </a:lvl3pPr>
            <a:lvl4pPr indent="-228600" lvl="3" marL="1828800" algn="ctr">
              <a:lnSpc>
                <a:spcPct val="90000"/>
              </a:lnSpc>
              <a:spcBef>
                <a:spcPts val="500"/>
              </a:spcBef>
              <a:spcAft>
                <a:spcPts val="0"/>
              </a:spcAft>
              <a:buClr>
                <a:srgbClr val="004A78"/>
              </a:buClr>
              <a:buSzPts val="1800"/>
              <a:buNone/>
              <a:defRPr>
                <a:latin typeface="Arial"/>
                <a:ea typeface="Arial"/>
                <a:cs typeface="Arial"/>
                <a:sym typeface="Arial"/>
              </a:defRPr>
            </a:lvl4pPr>
            <a:lvl5pPr indent="-342900" lvl="4" marL="2286000" algn="l">
              <a:lnSpc>
                <a:spcPct val="90000"/>
              </a:lnSpc>
              <a:spcBef>
                <a:spcPts val="500"/>
              </a:spcBef>
              <a:spcAft>
                <a:spcPts val="0"/>
              </a:spcAft>
              <a:buClr>
                <a:srgbClr val="004A78"/>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 name="Google Shape;17;p42"/>
          <p:cNvSpPr txBox="1"/>
          <p:nvPr>
            <p:ph type="title"/>
          </p:nvPr>
        </p:nvSpPr>
        <p:spPr>
          <a:xfrm>
            <a:off x="4689326" y="2479050"/>
            <a:ext cx="6402684" cy="672105"/>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SzPts val="1400"/>
              <a:buNone/>
              <a:defRPr>
                <a:solidFill>
                  <a:schemeClr val="lt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18" name="Google Shape;18;p42"/>
          <p:cNvSpPr/>
          <p:nvPr>
            <p:ph idx="2" type="pic"/>
          </p:nvPr>
        </p:nvSpPr>
        <p:spPr>
          <a:xfrm>
            <a:off x="246063" y="314482"/>
            <a:ext cx="3343275" cy="4318000"/>
          </a:xfrm>
          <a:prstGeom prst="rect">
            <a:avLst/>
          </a:prstGeom>
          <a:noFill/>
          <a:ln>
            <a:noFill/>
          </a:ln>
        </p:spPr>
      </p:sp>
      <p:pic>
        <p:nvPicPr>
          <p:cNvPr id="19" name="Google Shape;19;p42"/>
          <p:cNvPicPr preferRelativeResize="0"/>
          <p:nvPr/>
        </p:nvPicPr>
        <p:blipFill rotWithShape="1">
          <a:blip r:embed="rId3">
            <a:alphaModFix/>
          </a:blip>
          <a:srcRect b="0" l="0" r="0" t="0"/>
          <a:stretch/>
        </p:blipFill>
        <p:spPr>
          <a:xfrm>
            <a:off x="424861" y="6356350"/>
            <a:ext cx="1699425" cy="383864"/>
          </a:xfrm>
          <a:prstGeom prst="rect">
            <a:avLst/>
          </a:prstGeom>
          <a:noFill/>
          <a:ln>
            <a:noFill/>
          </a:ln>
        </p:spPr>
      </p:pic>
      <p:sp>
        <p:nvSpPr>
          <p:cNvPr id="20" name="Google Shape;20;p42"/>
          <p:cNvSpPr txBox="1"/>
          <p:nvPr/>
        </p:nvSpPr>
        <p:spPr>
          <a:xfrm>
            <a:off x="3007866" y="6147324"/>
            <a:ext cx="8956009" cy="692497"/>
          </a:xfrm>
          <a:prstGeom prst="rect">
            <a:avLst/>
          </a:prstGeom>
          <a:noFill/>
          <a:ln>
            <a:noFill/>
          </a:ln>
        </p:spPr>
        <p:txBody>
          <a:bodyPr anchorCtr="0" anchor="b" bIns="45700" lIns="0" spcFirstLastPara="1" rIns="0" wrap="square" tIns="0">
            <a:spAutoFit/>
          </a:bodyPr>
          <a:lstStyle/>
          <a:p>
            <a:pPr indent="0" lvl="0" marL="0" marR="0" rtl="0" algn="l">
              <a:lnSpc>
                <a:spcPct val="100000"/>
              </a:lnSpc>
              <a:spcBef>
                <a:spcPts val="0"/>
              </a:spcBef>
              <a:spcAft>
                <a:spcPts val="0"/>
              </a:spcAft>
              <a:buClr>
                <a:schemeClr val="lt1"/>
              </a:buClr>
              <a:buSzPts val="1400"/>
              <a:buFont typeface="arial"/>
              <a:buNone/>
            </a:pPr>
            <a:r>
              <a:rPr b="0" i="0" lang="en-US" sz="1400" u="none" cap="none" strike="noStrike">
                <a:solidFill>
                  <a:schemeClr val="lt1"/>
                </a:solidFill>
                <a:latin typeface="arial"/>
                <a:ea typeface="arial"/>
                <a:cs typeface="arial"/>
                <a:sym typeface="arial"/>
              </a:rPr>
              <a:t>Camm, Cochran, Fry &amp; Ohlmann, Data Visualization - Exploring and Explaining with Data, 1st Edition. © 2021 Cengage. All Rights Reserved. May not be scanned, copied or duplicated, or posted to a publicly accessible website, in whole or in part.</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with side-by-side Captions">
  <p:cSld name="Image with side-by-side Captions">
    <p:spTree>
      <p:nvGrpSpPr>
        <p:cNvPr id="66" name="Shape 66"/>
        <p:cNvGrpSpPr/>
        <p:nvPr/>
      </p:nvGrpSpPr>
      <p:grpSpPr>
        <a:xfrm>
          <a:off x="0" y="0"/>
          <a:ext cx="0" cy="0"/>
          <a:chOff x="0" y="0"/>
          <a:chExt cx="0" cy="0"/>
        </a:xfrm>
      </p:grpSpPr>
      <p:sp>
        <p:nvSpPr>
          <p:cNvPr id="67" name="Google Shape;67;p51"/>
          <p:cNvSpPr txBox="1"/>
          <p:nvPr>
            <p:ph type="title"/>
          </p:nvPr>
        </p:nvSpPr>
        <p:spPr>
          <a:xfrm>
            <a:off x="838200" y="365125"/>
            <a:ext cx="10515600" cy="672105"/>
          </a:xfrm>
          <a:prstGeom prst="rect">
            <a:avLst/>
          </a:prstGeom>
          <a:noFill/>
          <a:ln>
            <a:noFill/>
          </a:ln>
        </p:spPr>
        <p:txBody>
          <a:bodyPr anchorCtr="0" anchor="t" bIns="0" lIns="0" spcFirstLastPara="1" rIns="0" wrap="square" tIns="0">
            <a:noAutofit/>
          </a:bodyPr>
          <a:lstStyle>
            <a:lvl1pPr lvl="0" algn="ctr">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68" name="Google Shape;68;p51"/>
          <p:cNvSpPr/>
          <p:nvPr>
            <p:ph idx="2" type="pic"/>
          </p:nvPr>
        </p:nvSpPr>
        <p:spPr>
          <a:xfrm>
            <a:off x="733118" y="1987827"/>
            <a:ext cx="10725764" cy="1561285"/>
          </a:xfrm>
          <a:prstGeom prst="rect">
            <a:avLst/>
          </a:prstGeom>
          <a:noFill/>
          <a:ln>
            <a:noFill/>
          </a:ln>
        </p:spPr>
      </p:sp>
      <p:sp>
        <p:nvSpPr>
          <p:cNvPr id="69" name="Google Shape;69;p51"/>
          <p:cNvSpPr txBox="1"/>
          <p:nvPr>
            <p:ph idx="1" type="body"/>
          </p:nvPr>
        </p:nvSpPr>
        <p:spPr>
          <a:xfrm>
            <a:off x="733118" y="3735092"/>
            <a:ext cx="5303472" cy="1836549"/>
          </a:xfrm>
          <a:prstGeom prst="rect">
            <a:avLst/>
          </a:prstGeom>
          <a:noFill/>
          <a:ln>
            <a:noFill/>
          </a:ln>
        </p:spPr>
        <p:txBody>
          <a:bodyPr anchorCtr="0" anchor="t" bIns="0" lIns="0" spcFirstLastPara="1" rIns="0" wrap="square" tIns="0">
            <a:noAutofit/>
          </a:bodyPr>
          <a:lstStyle>
            <a:lvl1pPr indent="-228600" lvl="0" marL="457200" marR="0" algn="l">
              <a:lnSpc>
                <a:spcPct val="100000"/>
              </a:lnSpc>
              <a:spcBef>
                <a:spcPts val="0"/>
              </a:spcBef>
              <a:spcAft>
                <a:spcPts val="0"/>
              </a:spcAft>
              <a:buClr>
                <a:srgbClr val="006298"/>
              </a:buClr>
              <a:buSzPts val="1800"/>
              <a:buFont typeface="Arial"/>
              <a:buNone/>
              <a:defRPr sz="1800">
                <a:solidFill>
                  <a:srgbClr val="006298"/>
                </a:solidFill>
                <a:latin typeface="Arial"/>
                <a:ea typeface="Arial"/>
                <a:cs typeface="Arial"/>
                <a:sym typeface="Arial"/>
              </a:defRPr>
            </a:lvl1pPr>
            <a:lvl2pPr indent="-342900" lvl="1" marL="914400" algn="l">
              <a:lnSpc>
                <a:spcPct val="90000"/>
              </a:lnSpc>
              <a:spcBef>
                <a:spcPts val="500"/>
              </a:spcBef>
              <a:spcAft>
                <a:spcPts val="0"/>
              </a:spcAft>
              <a:buClr>
                <a:srgbClr val="004A78"/>
              </a:buClr>
              <a:buSzPts val="1800"/>
              <a:buChar char="•"/>
              <a:defRPr/>
            </a:lvl2pPr>
            <a:lvl3pPr indent="-342900" lvl="2" marL="1371600" algn="l">
              <a:lnSpc>
                <a:spcPct val="90000"/>
              </a:lnSpc>
              <a:spcBef>
                <a:spcPts val="500"/>
              </a:spcBef>
              <a:spcAft>
                <a:spcPts val="0"/>
              </a:spcAft>
              <a:buClr>
                <a:srgbClr val="004A78"/>
              </a:buClr>
              <a:buSzPts val="1800"/>
              <a:buChar char="•"/>
              <a:defRPr/>
            </a:lvl3pPr>
            <a:lvl4pPr indent="-342900" lvl="3" marL="1828800" algn="l">
              <a:lnSpc>
                <a:spcPct val="90000"/>
              </a:lnSpc>
              <a:spcBef>
                <a:spcPts val="500"/>
              </a:spcBef>
              <a:spcAft>
                <a:spcPts val="0"/>
              </a:spcAft>
              <a:buClr>
                <a:srgbClr val="004A78"/>
              </a:buClr>
              <a:buSzPts val="1800"/>
              <a:buChar char="•"/>
              <a:defRPr/>
            </a:lvl4pPr>
            <a:lvl5pPr indent="-342900" lvl="4" marL="2286000" algn="l">
              <a:lnSpc>
                <a:spcPct val="90000"/>
              </a:lnSpc>
              <a:spcBef>
                <a:spcPts val="500"/>
              </a:spcBef>
              <a:spcAft>
                <a:spcPts val="0"/>
              </a:spcAft>
              <a:buClr>
                <a:srgbClr val="004A78"/>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 name="Google Shape;70;p51"/>
          <p:cNvSpPr txBox="1"/>
          <p:nvPr/>
        </p:nvSpPr>
        <p:spPr>
          <a:xfrm>
            <a:off x="3007866" y="6147324"/>
            <a:ext cx="8956009" cy="692497"/>
          </a:xfrm>
          <a:prstGeom prst="rect">
            <a:avLst/>
          </a:prstGeom>
          <a:noFill/>
          <a:ln>
            <a:noFill/>
          </a:ln>
        </p:spPr>
        <p:txBody>
          <a:bodyPr anchorCtr="0" anchor="b" bIns="45700" lIns="0" spcFirstLastPara="1" rIns="0" wrap="square" tIns="0">
            <a:spAutoFit/>
          </a:bodyPr>
          <a:lstStyle/>
          <a:p>
            <a:pPr indent="0" lvl="0" marL="0" marR="0" rtl="0" algn="l">
              <a:lnSpc>
                <a:spcPct val="100000"/>
              </a:lnSpc>
              <a:spcBef>
                <a:spcPts val="0"/>
              </a:spcBef>
              <a:spcAft>
                <a:spcPts val="0"/>
              </a:spcAft>
              <a:buClr>
                <a:srgbClr val="004A78"/>
              </a:buClr>
              <a:buSzPts val="1400"/>
              <a:buFont typeface="arial"/>
              <a:buNone/>
            </a:pPr>
            <a:r>
              <a:rPr b="0" i="0" lang="en-US" sz="1400" u="none" cap="none" strike="noStrike">
                <a:solidFill>
                  <a:srgbClr val="004A78"/>
                </a:solidFill>
                <a:latin typeface="arial"/>
                <a:ea typeface="arial"/>
                <a:cs typeface="arial"/>
                <a:sym typeface="arial"/>
              </a:rPr>
              <a:t>Camm, Cochran, Fry &amp; Ohlmann, Data Visualization - Exploring and Explaining with Data, 1st Edition. © 2021 Cengage. All Rights Reserved. May not be scanned, copied or duplicated, or posted to a publicly accessible website, in whole or in part.</a:t>
            </a:r>
            <a:endParaRPr/>
          </a:p>
        </p:txBody>
      </p:sp>
      <p:sp>
        <p:nvSpPr>
          <p:cNvPr id="71" name="Google Shape;71;p51"/>
          <p:cNvSpPr txBox="1"/>
          <p:nvPr>
            <p:ph idx="3" type="body"/>
          </p:nvPr>
        </p:nvSpPr>
        <p:spPr>
          <a:xfrm>
            <a:off x="6155410" y="3735091"/>
            <a:ext cx="5303472" cy="1836549"/>
          </a:xfrm>
          <a:prstGeom prst="rect">
            <a:avLst/>
          </a:prstGeom>
          <a:noFill/>
          <a:ln>
            <a:noFill/>
          </a:ln>
        </p:spPr>
        <p:txBody>
          <a:bodyPr anchorCtr="0" anchor="t" bIns="0" lIns="0" spcFirstLastPara="1" rIns="0" wrap="square" tIns="0">
            <a:noAutofit/>
          </a:bodyPr>
          <a:lstStyle>
            <a:lvl1pPr indent="-228600" lvl="0" marL="457200" marR="0" algn="l">
              <a:lnSpc>
                <a:spcPct val="100000"/>
              </a:lnSpc>
              <a:spcBef>
                <a:spcPts val="0"/>
              </a:spcBef>
              <a:spcAft>
                <a:spcPts val="0"/>
              </a:spcAft>
              <a:buClr>
                <a:srgbClr val="006298"/>
              </a:buClr>
              <a:buSzPts val="1800"/>
              <a:buFont typeface="Arial"/>
              <a:buNone/>
              <a:defRPr sz="1800">
                <a:solidFill>
                  <a:srgbClr val="006298"/>
                </a:solidFill>
                <a:latin typeface="Arial"/>
                <a:ea typeface="Arial"/>
                <a:cs typeface="Arial"/>
                <a:sym typeface="Arial"/>
              </a:defRPr>
            </a:lvl1pPr>
            <a:lvl2pPr indent="-342900" lvl="1" marL="914400" algn="l">
              <a:lnSpc>
                <a:spcPct val="90000"/>
              </a:lnSpc>
              <a:spcBef>
                <a:spcPts val="500"/>
              </a:spcBef>
              <a:spcAft>
                <a:spcPts val="0"/>
              </a:spcAft>
              <a:buClr>
                <a:srgbClr val="004A78"/>
              </a:buClr>
              <a:buSzPts val="1800"/>
              <a:buChar char="•"/>
              <a:defRPr/>
            </a:lvl2pPr>
            <a:lvl3pPr indent="-342900" lvl="2" marL="1371600" algn="l">
              <a:lnSpc>
                <a:spcPct val="90000"/>
              </a:lnSpc>
              <a:spcBef>
                <a:spcPts val="500"/>
              </a:spcBef>
              <a:spcAft>
                <a:spcPts val="0"/>
              </a:spcAft>
              <a:buClr>
                <a:srgbClr val="004A78"/>
              </a:buClr>
              <a:buSzPts val="1800"/>
              <a:buChar char="•"/>
              <a:defRPr/>
            </a:lvl3pPr>
            <a:lvl4pPr indent="-342900" lvl="3" marL="1828800" algn="l">
              <a:lnSpc>
                <a:spcPct val="90000"/>
              </a:lnSpc>
              <a:spcBef>
                <a:spcPts val="500"/>
              </a:spcBef>
              <a:spcAft>
                <a:spcPts val="0"/>
              </a:spcAft>
              <a:buClr>
                <a:srgbClr val="004A78"/>
              </a:buClr>
              <a:buSzPts val="1800"/>
              <a:buChar char="•"/>
              <a:defRPr/>
            </a:lvl4pPr>
            <a:lvl5pPr indent="-342900" lvl="4" marL="2286000" algn="l">
              <a:lnSpc>
                <a:spcPct val="90000"/>
              </a:lnSpc>
              <a:spcBef>
                <a:spcPts val="500"/>
              </a:spcBef>
              <a:spcAft>
                <a:spcPts val="0"/>
              </a:spcAft>
              <a:buClr>
                <a:srgbClr val="004A78"/>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ed List">
  <p:cSld name="Numbered List">
    <p:spTree>
      <p:nvGrpSpPr>
        <p:cNvPr id="72" name="Shape 72"/>
        <p:cNvGrpSpPr/>
        <p:nvPr/>
      </p:nvGrpSpPr>
      <p:grpSpPr>
        <a:xfrm>
          <a:off x="0" y="0"/>
          <a:ext cx="0" cy="0"/>
          <a:chOff x="0" y="0"/>
          <a:chExt cx="0" cy="0"/>
        </a:xfrm>
      </p:grpSpPr>
      <p:sp>
        <p:nvSpPr>
          <p:cNvPr id="73" name="Google Shape;73;p52"/>
          <p:cNvSpPr txBox="1"/>
          <p:nvPr>
            <p:ph type="title"/>
          </p:nvPr>
        </p:nvSpPr>
        <p:spPr>
          <a:xfrm>
            <a:off x="838200" y="365125"/>
            <a:ext cx="10515600" cy="672105"/>
          </a:xfrm>
          <a:prstGeom prst="rect">
            <a:avLst/>
          </a:prstGeom>
          <a:noFill/>
          <a:ln>
            <a:noFill/>
          </a:ln>
        </p:spPr>
        <p:txBody>
          <a:bodyPr anchorCtr="0" anchor="t" bIns="0" lIns="0" spcFirstLastPara="1" rIns="0" wrap="square" tIns="0">
            <a:noAutofit/>
          </a:bodyPr>
          <a:lstStyle>
            <a:lvl1pPr lvl="0" algn="ctr">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74" name="Google Shape;74;p52"/>
          <p:cNvSpPr txBox="1"/>
          <p:nvPr>
            <p:ph idx="1" type="body"/>
          </p:nvPr>
        </p:nvSpPr>
        <p:spPr>
          <a:xfrm>
            <a:off x="743576" y="1638300"/>
            <a:ext cx="10711543" cy="4394200"/>
          </a:xfrm>
          <a:prstGeom prst="rect">
            <a:avLst/>
          </a:prstGeom>
          <a:noFill/>
          <a:ln>
            <a:noFill/>
          </a:ln>
        </p:spPr>
        <p:txBody>
          <a:bodyPr anchorCtr="0" anchor="t" bIns="0" lIns="0" spcFirstLastPara="1" rIns="0" wrap="square" tIns="0">
            <a:normAutofit/>
          </a:bodyPr>
          <a:lstStyle>
            <a:lvl1pPr indent="-355600" lvl="0" marL="457200" algn="l">
              <a:lnSpc>
                <a:spcPct val="90000"/>
              </a:lnSpc>
              <a:spcBef>
                <a:spcPts val="1000"/>
              </a:spcBef>
              <a:spcAft>
                <a:spcPts val="0"/>
              </a:spcAft>
              <a:buClr>
                <a:srgbClr val="004A78"/>
              </a:buClr>
              <a:buSzPts val="2000"/>
              <a:buFont typeface="Calibri"/>
              <a:buAutoNum type="arabicPeriod"/>
              <a:defRPr sz="2000">
                <a:solidFill>
                  <a:srgbClr val="000000"/>
                </a:solidFill>
              </a:defRPr>
            </a:lvl1pPr>
            <a:lvl2pPr indent="-228600" lvl="1" marL="914400" marR="0" algn="l">
              <a:lnSpc>
                <a:spcPct val="90000"/>
              </a:lnSpc>
              <a:spcBef>
                <a:spcPts val="500"/>
              </a:spcBef>
              <a:spcAft>
                <a:spcPts val="0"/>
              </a:spcAft>
              <a:buClr>
                <a:srgbClr val="006298"/>
              </a:buClr>
              <a:buSzPts val="2000"/>
              <a:buFont typeface="Arial"/>
              <a:buNone/>
              <a:defRPr sz="2000"/>
            </a:lvl2pPr>
            <a:lvl3pPr indent="-355600" lvl="2" marL="1371600" algn="l">
              <a:lnSpc>
                <a:spcPct val="90000"/>
              </a:lnSpc>
              <a:spcBef>
                <a:spcPts val="500"/>
              </a:spcBef>
              <a:spcAft>
                <a:spcPts val="0"/>
              </a:spcAft>
              <a:buClr>
                <a:srgbClr val="000000"/>
              </a:buClr>
              <a:buSzPts val="2000"/>
              <a:buFont typeface="Arial"/>
              <a:buChar char="•"/>
              <a:defRPr sz="2000"/>
            </a:lvl3pPr>
            <a:lvl4pPr indent="-292100" lvl="3" marL="1828800" algn="l">
              <a:lnSpc>
                <a:spcPct val="90000"/>
              </a:lnSpc>
              <a:spcBef>
                <a:spcPts val="500"/>
              </a:spcBef>
              <a:spcAft>
                <a:spcPts val="0"/>
              </a:spcAft>
              <a:buClr>
                <a:srgbClr val="000000"/>
              </a:buClr>
              <a:buSzPts val="1000"/>
              <a:buFont typeface="Calibri"/>
              <a:buChar char="▶"/>
              <a:defRPr sz="2000"/>
            </a:lvl4pPr>
            <a:lvl5pPr indent="-355600" lvl="4" marL="2286000" algn="l">
              <a:lnSpc>
                <a:spcPct val="90000"/>
              </a:lnSpc>
              <a:spcBef>
                <a:spcPts val="500"/>
              </a:spcBef>
              <a:spcAft>
                <a:spcPts val="0"/>
              </a:spcAft>
              <a:buClr>
                <a:srgbClr val="000000"/>
              </a:buClr>
              <a:buSzPts val="2000"/>
              <a:buFont typeface="Helvetica Neue"/>
              <a:buChar char="⁃"/>
              <a:defRPr sz="20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 name="Google Shape;75;p52"/>
          <p:cNvSpPr txBox="1"/>
          <p:nvPr/>
        </p:nvSpPr>
        <p:spPr>
          <a:xfrm>
            <a:off x="3007866" y="6147324"/>
            <a:ext cx="8956009" cy="692497"/>
          </a:xfrm>
          <a:prstGeom prst="rect">
            <a:avLst/>
          </a:prstGeom>
          <a:noFill/>
          <a:ln>
            <a:noFill/>
          </a:ln>
        </p:spPr>
        <p:txBody>
          <a:bodyPr anchorCtr="0" anchor="b" bIns="45700" lIns="0" spcFirstLastPara="1" rIns="0" wrap="square" tIns="0">
            <a:spAutoFit/>
          </a:bodyPr>
          <a:lstStyle/>
          <a:p>
            <a:pPr indent="0" lvl="0" marL="0" marR="0" rtl="0" algn="l">
              <a:lnSpc>
                <a:spcPct val="100000"/>
              </a:lnSpc>
              <a:spcBef>
                <a:spcPts val="0"/>
              </a:spcBef>
              <a:spcAft>
                <a:spcPts val="0"/>
              </a:spcAft>
              <a:buClr>
                <a:srgbClr val="004A78"/>
              </a:buClr>
              <a:buSzPts val="1400"/>
              <a:buFont typeface="arial"/>
              <a:buNone/>
            </a:pPr>
            <a:r>
              <a:rPr b="0" i="0" lang="en-US" sz="1400" u="none" cap="none" strike="noStrike">
                <a:solidFill>
                  <a:srgbClr val="004A78"/>
                </a:solidFill>
                <a:latin typeface="arial"/>
                <a:ea typeface="arial"/>
                <a:cs typeface="arial"/>
                <a:sym typeface="arial"/>
              </a:rPr>
              <a:t>Camm, Cochran, Fry &amp; Ohlmann, Data Visualization - Exploring and Explaining with Data, 1st Edition. © 2021 Cengage. All Rights Reserved. May not be scanned, copied or duplicated, or posted to a publicly accessible website, in whole or in part.</a:t>
            </a: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76" name="Shape 76"/>
        <p:cNvGrpSpPr/>
        <p:nvPr/>
      </p:nvGrpSpPr>
      <p:grpSpPr>
        <a:xfrm>
          <a:off x="0" y="0"/>
          <a:ext cx="0" cy="0"/>
          <a:chOff x="0" y="0"/>
          <a:chExt cx="0" cy="0"/>
        </a:xfrm>
      </p:grpSpPr>
      <p:pic>
        <p:nvPicPr>
          <p:cNvPr id="77" name="Google Shape;77;p53"/>
          <p:cNvPicPr preferRelativeResize="0"/>
          <p:nvPr/>
        </p:nvPicPr>
        <p:blipFill rotWithShape="1">
          <a:blip r:embed="rId2">
            <a:alphaModFix/>
          </a:blip>
          <a:srcRect b="0" l="0" r="0" t="0"/>
          <a:stretch/>
        </p:blipFill>
        <p:spPr>
          <a:xfrm>
            <a:off x="192" y="16"/>
            <a:ext cx="12191807" cy="6865874"/>
          </a:xfrm>
          <a:prstGeom prst="rect">
            <a:avLst/>
          </a:prstGeom>
          <a:noFill/>
          <a:ln>
            <a:noFill/>
          </a:ln>
        </p:spPr>
      </p:pic>
      <p:sp>
        <p:nvSpPr>
          <p:cNvPr id="78" name="Google Shape;78;p53"/>
          <p:cNvSpPr txBox="1"/>
          <p:nvPr>
            <p:ph type="title"/>
          </p:nvPr>
        </p:nvSpPr>
        <p:spPr>
          <a:xfrm>
            <a:off x="838200" y="2291187"/>
            <a:ext cx="10515600" cy="684026"/>
          </a:xfrm>
          <a:prstGeom prst="rect">
            <a:avLst/>
          </a:prstGeom>
          <a:noFill/>
          <a:ln>
            <a:noFill/>
          </a:ln>
        </p:spPr>
        <p:txBody>
          <a:bodyPr anchorCtr="0" anchor="t" bIns="0" lIns="0" spcFirstLastPara="1" rIns="0" wrap="square" tIns="0">
            <a:noAutofit/>
          </a:bodyPr>
          <a:lstStyle>
            <a:lvl1pPr lvl="0" algn="ctr">
              <a:lnSpc>
                <a:spcPct val="90000"/>
              </a:lnSpc>
              <a:spcBef>
                <a:spcPts val="0"/>
              </a:spcBef>
              <a:spcAft>
                <a:spcPts val="0"/>
              </a:spcAft>
              <a:buSzPts val="1400"/>
              <a:buNone/>
              <a:defRPr>
                <a:solidFill>
                  <a:schemeClr val="lt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79" name="Google Shape;79;p53"/>
          <p:cNvSpPr txBox="1"/>
          <p:nvPr>
            <p:ph idx="1" type="body"/>
          </p:nvPr>
        </p:nvSpPr>
        <p:spPr>
          <a:xfrm>
            <a:off x="4867275" y="3619985"/>
            <a:ext cx="2457450" cy="597477"/>
          </a:xfrm>
          <a:prstGeom prst="rect">
            <a:avLst/>
          </a:prstGeom>
          <a:noFill/>
          <a:ln>
            <a:noFill/>
          </a:ln>
        </p:spPr>
        <p:txBody>
          <a:bodyPr anchorCtr="0" anchor="t" bIns="0" lIns="0" spcFirstLastPara="1" rIns="0" wrap="square" tIns="0">
            <a:normAutofit/>
          </a:bodyPr>
          <a:lstStyle>
            <a:lvl1pPr indent="-228600" lvl="0" marL="457200" algn="ctr">
              <a:lnSpc>
                <a:spcPct val="90000"/>
              </a:lnSpc>
              <a:spcBef>
                <a:spcPts val="1000"/>
              </a:spcBef>
              <a:spcAft>
                <a:spcPts val="0"/>
              </a:spcAft>
              <a:buClr>
                <a:schemeClr val="lt1"/>
              </a:buClr>
              <a:buSzPts val="2000"/>
              <a:buNone/>
              <a:defRPr b="0" i="0" sz="2000">
                <a:solidFill>
                  <a:schemeClr val="lt1"/>
                </a:solidFill>
                <a:latin typeface="Arial"/>
                <a:ea typeface="Arial"/>
                <a:cs typeface="Arial"/>
                <a:sym typeface="Arial"/>
              </a:defRPr>
            </a:lvl1pPr>
            <a:lvl2pPr indent="-342900" lvl="1" marL="914400" algn="l">
              <a:lnSpc>
                <a:spcPct val="90000"/>
              </a:lnSpc>
              <a:spcBef>
                <a:spcPts val="500"/>
              </a:spcBef>
              <a:spcAft>
                <a:spcPts val="0"/>
              </a:spcAft>
              <a:buClr>
                <a:srgbClr val="004A78"/>
              </a:buClr>
              <a:buSzPts val="1800"/>
              <a:buChar char="•"/>
              <a:defRPr/>
            </a:lvl2pPr>
            <a:lvl3pPr indent="-342900" lvl="2" marL="1371600" algn="l">
              <a:lnSpc>
                <a:spcPct val="90000"/>
              </a:lnSpc>
              <a:spcBef>
                <a:spcPts val="500"/>
              </a:spcBef>
              <a:spcAft>
                <a:spcPts val="0"/>
              </a:spcAft>
              <a:buClr>
                <a:srgbClr val="004A78"/>
              </a:buClr>
              <a:buSzPts val="1800"/>
              <a:buChar char="•"/>
              <a:defRPr/>
            </a:lvl3pPr>
            <a:lvl4pPr indent="-342900" lvl="3" marL="1828800" algn="l">
              <a:lnSpc>
                <a:spcPct val="90000"/>
              </a:lnSpc>
              <a:spcBef>
                <a:spcPts val="500"/>
              </a:spcBef>
              <a:spcAft>
                <a:spcPts val="0"/>
              </a:spcAft>
              <a:buClr>
                <a:srgbClr val="004A78"/>
              </a:buClr>
              <a:buSzPts val="1800"/>
              <a:buChar char="•"/>
              <a:defRPr/>
            </a:lvl4pPr>
            <a:lvl5pPr indent="-342900" lvl="4" marL="2286000" algn="l">
              <a:lnSpc>
                <a:spcPct val="90000"/>
              </a:lnSpc>
              <a:spcBef>
                <a:spcPts val="500"/>
              </a:spcBef>
              <a:spcAft>
                <a:spcPts val="0"/>
              </a:spcAft>
              <a:buClr>
                <a:srgbClr val="004A78"/>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80" name="Google Shape;80;p53"/>
          <p:cNvPicPr preferRelativeResize="0"/>
          <p:nvPr/>
        </p:nvPicPr>
        <p:blipFill rotWithShape="1">
          <a:blip r:embed="rId3">
            <a:alphaModFix/>
          </a:blip>
          <a:srcRect b="0" l="0" r="0" t="0"/>
          <a:stretch/>
        </p:blipFill>
        <p:spPr>
          <a:xfrm>
            <a:off x="424861" y="6356350"/>
            <a:ext cx="1699425" cy="383864"/>
          </a:xfrm>
          <a:prstGeom prst="rect">
            <a:avLst/>
          </a:prstGeom>
          <a:noFill/>
          <a:ln>
            <a:noFill/>
          </a:ln>
        </p:spPr>
      </p:pic>
      <p:sp>
        <p:nvSpPr>
          <p:cNvPr id="81" name="Google Shape;81;p53"/>
          <p:cNvSpPr txBox="1"/>
          <p:nvPr>
            <p:ph idx="11" type="ftr"/>
          </p:nvPr>
        </p:nvSpPr>
        <p:spPr>
          <a:xfrm>
            <a:off x="2923890" y="6356350"/>
            <a:ext cx="880166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b="0" i="0" sz="1400" u="none" strike="noStrike">
                <a:solidFill>
                  <a:schemeClr val="lt1"/>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Unit Slide">
  <p:cSld name="Unit Slide">
    <p:spTree>
      <p:nvGrpSpPr>
        <p:cNvPr id="82" name="Shape 82"/>
        <p:cNvGrpSpPr/>
        <p:nvPr/>
      </p:nvGrpSpPr>
      <p:grpSpPr>
        <a:xfrm>
          <a:off x="0" y="0"/>
          <a:ext cx="0" cy="0"/>
          <a:chOff x="0" y="0"/>
          <a:chExt cx="0" cy="0"/>
        </a:xfrm>
      </p:grpSpPr>
      <p:pic>
        <p:nvPicPr>
          <p:cNvPr id="83" name="Google Shape;83;p54"/>
          <p:cNvPicPr preferRelativeResize="0"/>
          <p:nvPr/>
        </p:nvPicPr>
        <p:blipFill rotWithShape="1">
          <a:blip r:embed="rId2">
            <a:alphaModFix/>
          </a:blip>
          <a:srcRect b="0" l="0" r="0" t="0"/>
          <a:stretch/>
        </p:blipFill>
        <p:spPr>
          <a:xfrm>
            <a:off x="192" y="16"/>
            <a:ext cx="12191807" cy="6865874"/>
          </a:xfrm>
          <a:prstGeom prst="rect">
            <a:avLst/>
          </a:prstGeom>
          <a:noFill/>
          <a:ln>
            <a:noFill/>
          </a:ln>
        </p:spPr>
      </p:pic>
      <p:sp>
        <p:nvSpPr>
          <p:cNvPr id="84" name="Google Shape;84;p54"/>
          <p:cNvSpPr txBox="1"/>
          <p:nvPr>
            <p:ph idx="1" type="body"/>
          </p:nvPr>
        </p:nvSpPr>
        <p:spPr>
          <a:xfrm>
            <a:off x="1274574" y="2193424"/>
            <a:ext cx="9642852" cy="618014"/>
          </a:xfrm>
          <a:prstGeom prst="rect">
            <a:avLst/>
          </a:prstGeom>
          <a:noFill/>
          <a:ln>
            <a:noFill/>
          </a:ln>
        </p:spPr>
        <p:txBody>
          <a:bodyPr anchorCtr="0" anchor="b" bIns="0" lIns="0" spcFirstLastPara="1" rIns="0" wrap="square" tIns="0">
            <a:noAutofit/>
          </a:bodyPr>
          <a:lstStyle>
            <a:lvl1pPr indent="-228600" lvl="0" marL="457200" algn="ctr">
              <a:lnSpc>
                <a:spcPct val="90000"/>
              </a:lnSpc>
              <a:spcBef>
                <a:spcPts val="1000"/>
              </a:spcBef>
              <a:spcAft>
                <a:spcPts val="0"/>
              </a:spcAft>
              <a:buClr>
                <a:schemeClr val="lt1"/>
              </a:buClr>
              <a:buSzPts val="5000"/>
              <a:buNone/>
              <a:defRPr b="0" i="0" sz="5000">
                <a:solidFill>
                  <a:schemeClr val="lt1"/>
                </a:solidFill>
                <a:latin typeface="Arial"/>
                <a:ea typeface="Arial"/>
                <a:cs typeface="Arial"/>
                <a:sym typeface="Arial"/>
              </a:defRPr>
            </a:lvl1pPr>
            <a:lvl2pPr indent="-228600" lvl="1" marL="914400" algn="ctr">
              <a:lnSpc>
                <a:spcPct val="90000"/>
              </a:lnSpc>
              <a:spcBef>
                <a:spcPts val="500"/>
              </a:spcBef>
              <a:spcAft>
                <a:spcPts val="0"/>
              </a:spcAft>
              <a:buClr>
                <a:srgbClr val="004A78"/>
              </a:buClr>
              <a:buSzPts val="2400"/>
              <a:buNone/>
              <a:defRPr>
                <a:latin typeface="Arial"/>
                <a:ea typeface="Arial"/>
                <a:cs typeface="Arial"/>
                <a:sym typeface="Arial"/>
              </a:defRPr>
            </a:lvl2pPr>
            <a:lvl3pPr indent="-228600" lvl="2" marL="1371600" algn="ctr">
              <a:lnSpc>
                <a:spcPct val="90000"/>
              </a:lnSpc>
              <a:spcBef>
                <a:spcPts val="500"/>
              </a:spcBef>
              <a:spcAft>
                <a:spcPts val="0"/>
              </a:spcAft>
              <a:buClr>
                <a:srgbClr val="004A78"/>
              </a:buClr>
              <a:buSzPts val="2000"/>
              <a:buNone/>
              <a:defRPr>
                <a:latin typeface="Arial"/>
                <a:ea typeface="Arial"/>
                <a:cs typeface="Arial"/>
                <a:sym typeface="Arial"/>
              </a:defRPr>
            </a:lvl3pPr>
            <a:lvl4pPr indent="-228600" lvl="3" marL="1828800" algn="ctr">
              <a:lnSpc>
                <a:spcPct val="90000"/>
              </a:lnSpc>
              <a:spcBef>
                <a:spcPts val="500"/>
              </a:spcBef>
              <a:spcAft>
                <a:spcPts val="0"/>
              </a:spcAft>
              <a:buClr>
                <a:srgbClr val="004A78"/>
              </a:buClr>
              <a:buSzPts val="1800"/>
              <a:buNone/>
              <a:defRPr>
                <a:latin typeface="Arial"/>
                <a:ea typeface="Arial"/>
                <a:cs typeface="Arial"/>
                <a:sym typeface="Arial"/>
              </a:defRPr>
            </a:lvl4pPr>
            <a:lvl5pPr indent="-342900" lvl="4" marL="2286000" algn="l">
              <a:lnSpc>
                <a:spcPct val="90000"/>
              </a:lnSpc>
              <a:spcBef>
                <a:spcPts val="500"/>
              </a:spcBef>
              <a:spcAft>
                <a:spcPts val="0"/>
              </a:spcAft>
              <a:buClr>
                <a:srgbClr val="004A78"/>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 name="Google Shape;85;p54"/>
          <p:cNvSpPr txBox="1"/>
          <p:nvPr>
            <p:ph type="title"/>
          </p:nvPr>
        </p:nvSpPr>
        <p:spPr>
          <a:xfrm>
            <a:off x="838200" y="3096122"/>
            <a:ext cx="10515600" cy="672105"/>
          </a:xfrm>
          <a:prstGeom prst="rect">
            <a:avLst/>
          </a:prstGeom>
          <a:noFill/>
          <a:ln>
            <a:noFill/>
          </a:ln>
        </p:spPr>
        <p:txBody>
          <a:bodyPr anchorCtr="0" anchor="t" bIns="0" lIns="0" spcFirstLastPara="1" rIns="0" wrap="square" tIns="0">
            <a:noAutofit/>
          </a:bodyPr>
          <a:lstStyle>
            <a:lvl1pPr lvl="0" algn="ctr">
              <a:lnSpc>
                <a:spcPct val="90000"/>
              </a:lnSpc>
              <a:spcBef>
                <a:spcPts val="0"/>
              </a:spcBef>
              <a:spcAft>
                <a:spcPts val="0"/>
              </a:spcAft>
              <a:buSzPts val="1400"/>
              <a:buNone/>
              <a:defRPr>
                <a:solidFill>
                  <a:schemeClr val="lt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pic>
        <p:nvPicPr>
          <p:cNvPr id="86" name="Google Shape;86;p54"/>
          <p:cNvPicPr preferRelativeResize="0"/>
          <p:nvPr/>
        </p:nvPicPr>
        <p:blipFill rotWithShape="1">
          <a:blip r:embed="rId3">
            <a:alphaModFix/>
          </a:blip>
          <a:srcRect b="0" l="0" r="0" t="0"/>
          <a:stretch/>
        </p:blipFill>
        <p:spPr>
          <a:xfrm>
            <a:off x="424861" y="6356350"/>
            <a:ext cx="1699425" cy="383864"/>
          </a:xfrm>
          <a:prstGeom prst="rect">
            <a:avLst/>
          </a:prstGeom>
          <a:noFill/>
          <a:ln>
            <a:noFill/>
          </a:ln>
        </p:spPr>
      </p:pic>
      <p:sp>
        <p:nvSpPr>
          <p:cNvPr id="87" name="Google Shape;87;p54"/>
          <p:cNvSpPr txBox="1"/>
          <p:nvPr>
            <p:ph idx="11" type="ftr"/>
          </p:nvPr>
        </p:nvSpPr>
        <p:spPr>
          <a:xfrm>
            <a:off x="2923890" y="6356350"/>
            <a:ext cx="880166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b="0" i="0" sz="1400" u="none" strike="noStrike">
                <a:solidFill>
                  <a:schemeClr val="lt1"/>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Sections and Content">
  <p:cSld name="Two Sections and Content">
    <p:spTree>
      <p:nvGrpSpPr>
        <p:cNvPr id="88" name="Shape 88"/>
        <p:cNvGrpSpPr/>
        <p:nvPr/>
      </p:nvGrpSpPr>
      <p:grpSpPr>
        <a:xfrm>
          <a:off x="0" y="0"/>
          <a:ext cx="0" cy="0"/>
          <a:chOff x="0" y="0"/>
          <a:chExt cx="0" cy="0"/>
        </a:xfrm>
      </p:grpSpPr>
      <p:sp>
        <p:nvSpPr>
          <p:cNvPr id="89" name="Google Shape;89;p55"/>
          <p:cNvSpPr txBox="1"/>
          <p:nvPr>
            <p:ph type="title"/>
          </p:nvPr>
        </p:nvSpPr>
        <p:spPr>
          <a:xfrm>
            <a:off x="838200" y="365125"/>
            <a:ext cx="10515600" cy="672105"/>
          </a:xfrm>
          <a:prstGeom prst="rect">
            <a:avLst/>
          </a:prstGeom>
          <a:noFill/>
          <a:ln>
            <a:noFill/>
          </a:ln>
        </p:spPr>
        <p:txBody>
          <a:bodyPr anchorCtr="0" anchor="t" bIns="0" lIns="0" spcFirstLastPara="1" rIns="0" wrap="square" tIns="0">
            <a:noAutofit/>
          </a:bodyPr>
          <a:lstStyle>
            <a:lvl1pPr lvl="0" algn="ctr">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90" name="Google Shape;90;p55"/>
          <p:cNvSpPr txBox="1"/>
          <p:nvPr>
            <p:ph idx="1" type="body"/>
          </p:nvPr>
        </p:nvSpPr>
        <p:spPr>
          <a:xfrm>
            <a:off x="743574" y="1290690"/>
            <a:ext cx="10711543" cy="348047"/>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1000"/>
              </a:spcBef>
              <a:spcAft>
                <a:spcPts val="0"/>
              </a:spcAft>
              <a:buClr>
                <a:srgbClr val="006298"/>
              </a:buClr>
              <a:buSzPts val="2400"/>
              <a:buNone/>
              <a:defRPr b="1" i="0" sz="2400">
                <a:solidFill>
                  <a:srgbClr val="006298"/>
                </a:solidFill>
                <a:latin typeface="Arial"/>
                <a:ea typeface="Arial"/>
                <a:cs typeface="Arial"/>
                <a:sym typeface="Arial"/>
              </a:defRPr>
            </a:lvl1pPr>
            <a:lvl2pPr indent="-381000" lvl="1" marL="914400" algn="l">
              <a:lnSpc>
                <a:spcPct val="90000"/>
              </a:lnSpc>
              <a:spcBef>
                <a:spcPts val="500"/>
              </a:spcBef>
              <a:spcAft>
                <a:spcPts val="0"/>
              </a:spcAft>
              <a:buClr>
                <a:schemeClr val="lt1"/>
              </a:buClr>
              <a:buSzPts val="2400"/>
              <a:buChar char="•"/>
              <a:defRPr>
                <a:solidFill>
                  <a:schemeClr val="lt1"/>
                </a:solidFill>
                <a:latin typeface="Arial"/>
                <a:ea typeface="Arial"/>
                <a:cs typeface="Arial"/>
                <a:sym typeface="Arial"/>
              </a:defRPr>
            </a:lvl2pPr>
            <a:lvl3pPr indent="-355600" lvl="2" marL="1371600" algn="l">
              <a:lnSpc>
                <a:spcPct val="90000"/>
              </a:lnSpc>
              <a:spcBef>
                <a:spcPts val="500"/>
              </a:spcBef>
              <a:spcAft>
                <a:spcPts val="0"/>
              </a:spcAft>
              <a:buClr>
                <a:schemeClr val="lt1"/>
              </a:buClr>
              <a:buSzPts val="2000"/>
              <a:buChar char="•"/>
              <a:defRPr>
                <a:solidFill>
                  <a:schemeClr val="lt1"/>
                </a:solidFill>
                <a:latin typeface="Arial"/>
                <a:ea typeface="Arial"/>
                <a:cs typeface="Arial"/>
                <a:sym typeface="Arial"/>
              </a:defRPr>
            </a:lvl3pPr>
            <a:lvl4pPr indent="-342900" lvl="3" marL="1828800" algn="l">
              <a:lnSpc>
                <a:spcPct val="90000"/>
              </a:lnSpc>
              <a:spcBef>
                <a:spcPts val="500"/>
              </a:spcBef>
              <a:spcAft>
                <a:spcPts val="0"/>
              </a:spcAft>
              <a:buClr>
                <a:schemeClr val="lt1"/>
              </a:buClr>
              <a:buSzPts val="1800"/>
              <a:buChar char="•"/>
              <a:defRPr>
                <a:solidFill>
                  <a:schemeClr val="lt1"/>
                </a:solidFill>
                <a:latin typeface="Arial"/>
                <a:ea typeface="Arial"/>
                <a:cs typeface="Arial"/>
                <a:sym typeface="Arial"/>
              </a:defRPr>
            </a:lvl4pPr>
            <a:lvl5pPr indent="-342900" lvl="4" marL="2286000" algn="l">
              <a:lnSpc>
                <a:spcPct val="90000"/>
              </a:lnSpc>
              <a:spcBef>
                <a:spcPts val="500"/>
              </a:spcBef>
              <a:spcAft>
                <a:spcPts val="0"/>
              </a:spcAft>
              <a:buClr>
                <a:schemeClr val="lt1"/>
              </a:buClr>
              <a:buSzPts val="1800"/>
              <a:buChar char="•"/>
              <a:defRPr>
                <a:solidFill>
                  <a:schemeClr val="lt1"/>
                </a:solidFill>
                <a:latin typeface="Arial"/>
                <a:ea typeface="Arial"/>
                <a:cs typeface="Arial"/>
                <a:sym typeface="Aria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1" name="Google Shape;91;p55"/>
          <p:cNvSpPr txBox="1"/>
          <p:nvPr>
            <p:ph idx="2" type="body"/>
          </p:nvPr>
        </p:nvSpPr>
        <p:spPr>
          <a:xfrm>
            <a:off x="740228" y="1737343"/>
            <a:ext cx="10711543" cy="1462674"/>
          </a:xfrm>
          <a:prstGeom prst="rect">
            <a:avLst/>
          </a:prstGeom>
          <a:noFill/>
          <a:ln>
            <a:noFill/>
          </a:ln>
        </p:spPr>
        <p:txBody>
          <a:bodyPr anchorCtr="0" anchor="t" bIns="0" lIns="0" spcFirstLastPara="1" rIns="0" wrap="square" tIns="0">
            <a:noAutofit/>
          </a:bodyPr>
          <a:lstStyle>
            <a:lvl1pPr indent="-381000" lvl="0" marL="457200" algn="l">
              <a:lnSpc>
                <a:spcPct val="90000"/>
              </a:lnSpc>
              <a:spcBef>
                <a:spcPts val="1000"/>
              </a:spcBef>
              <a:spcAft>
                <a:spcPts val="0"/>
              </a:spcAft>
              <a:buClr>
                <a:srgbClr val="000000"/>
              </a:buClr>
              <a:buSzPts val="2400"/>
              <a:buFont typeface="Arial"/>
              <a:buChar char="•"/>
              <a:defRPr b="0" i="0" sz="2400">
                <a:solidFill>
                  <a:srgbClr val="000000"/>
                </a:solidFill>
                <a:latin typeface="Arial"/>
                <a:ea typeface="Arial"/>
                <a:cs typeface="Arial"/>
                <a:sym typeface="Arial"/>
              </a:defRPr>
            </a:lvl1pPr>
            <a:lvl2pPr indent="-228600" lvl="1" marL="914400" algn="l">
              <a:lnSpc>
                <a:spcPct val="90000"/>
              </a:lnSpc>
              <a:spcBef>
                <a:spcPts val="500"/>
              </a:spcBef>
              <a:spcAft>
                <a:spcPts val="0"/>
              </a:spcAft>
              <a:buClr>
                <a:srgbClr val="000000"/>
              </a:buClr>
              <a:buSzPts val="2400"/>
              <a:buFont typeface="Arial"/>
              <a:buNone/>
              <a:defRPr>
                <a:solidFill>
                  <a:srgbClr val="000000"/>
                </a:solidFill>
                <a:latin typeface="Arial"/>
                <a:ea typeface="Arial"/>
                <a:cs typeface="Arial"/>
                <a:sym typeface="Arial"/>
              </a:defRPr>
            </a:lvl2pPr>
            <a:lvl3pPr indent="-355600" lvl="2" marL="1371600" algn="l">
              <a:lnSpc>
                <a:spcPct val="90000"/>
              </a:lnSpc>
              <a:spcBef>
                <a:spcPts val="500"/>
              </a:spcBef>
              <a:spcAft>
                <a:spcPts val="0"/>
              </a:spcAft>
              <a:buClr>
                <a:schemeClr val="lt1"/>
              </a:buClr>
              <a:buSzPts val="2000"/>
              <a:buChar char="•"/>
              <a:defRPr>
                <a:solidFill>
                  <a:schemeClr val="lt1"/>
                </a:solidFill>
                <a:latin typeface="Arial"/>
                <a:ea typeface="Arial"/>
                <a:cs typeface="Arial"/>
                <a:sym typeface="Arial"/>
              </a:defRPr>
            </a:lvl3pPr>
            <a:lvl4pPr indent="-342900" lvl="3" marL="1828800" algn="l">
              <a:lnSpc>
                <a:spcPct val="90000"/>
              </a:lnSpc>
              <a:spcBef>
                <a:spcPts val="500"/>
              </a:spcBef>
              <a:spcAft>
                <a:spcPts val="0"/>
              </a:spcAft>
              <a:buClr>
                <a:schemeClr val="lt1"/>
              </a:buClr>
              <a:buSzPts val="1800"/>
              <a:buChar char="•"/>
              <a:defRPr>
                <a:solidFill>
                  <a:schemeClr val="lt1"/>
                </a:solidFill>
                <a:latin typeface="Arial"/>
                <a:ea typeface="Arial"/>
                <a:cs typeface="Arial"/>
                <a:sym typeface="Arial"/>
              </a:defRPr>
            </a:lvl4pPr>
            <a:lvl5pPr indent="-342900" lvl="4" marL="2286000" algn="l">
              <a:lnSpc>
                <a:spcPct val="90000"/>
              </a:lnSpc>
              <a:spcBef>
                <a:spcPts val="500"/>
              </a:spcBef>
              <a:spcAft>
                <a:spcPts val="0"/>
              </a:spcAft>
              <a:buClr>
                <a:schemeClr val="lt1"/>
              </a:buClr>
              <a:buSzPts val="1800"/>
              <a:buChar char="•"/>
              <a:defRPr>
                <a:solidFill>
                  <a:schemeClr val="lt1"/>
                </a:solidFill>
                <a:latin typeface="Arial"/>
                <a:ea typeface="Arial"/>
                <a:cs typeface="Arial"/>
                <a:sym typeface="Aria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2" name="Google Shape;92;p55"/>
          <p:cNvSpPr txBox="1"/>
          <p:nvPr>
            <p:ph idx="3" type="body"/>
          </p:nvPr>
        </p:nvSpPr>
        <p:spPr>
          <a:xfrm>
            <a:off x="743573" y="3389727"/>
            <a:ext cx="10711543" cy="348047"/>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1000"/>
              </a:spcBef>
              <a:spcAft>
                <a:spcPts val="0"/>
              </a:spcAft>
              <a:buClr>
                <a:srgbClr val="006298"/>
              </a:buClr>
              <a:buSzPts val="2400"/>
              <a:buNone/>
              <a:defRPr b="1" i="0" sz="2400">
                <a:solidFill>
                  <a:srgbClr val="006298"/>
                </a:solidFill>
                <a:latin typeface="Arial"/>
                <a:ea typeface="Arial"/>
                <a:cs typeface="Arial"/>
                <a:sym typeface="Arial"/>
              </a:defRPr>
            </a:lvl1pPr>
            <a:lvl2pPr indent="-381000" lvl="1" marL="914400" algn="l">
              <a:lnSpc>
                <a:spcPct val="90000"/>
              </a:lnSpc>
              <a:spcBef>
                <a:spcPts val="500"/>
              </a:spcBef>
              <a:spcAft>
                <a:spcPts val="0"/>
              </a:spcAft>
              <a:buClr>
                <a:schemeClr val="lt1"/>
              </a:buClr>
              <a:buSzPts val="2400"/>
              <a:buChar char="•"/>
              <a:defRPr>
                <a:solidFill>
                  <a:schemeClr val="lt1"/>
                </a:solidFill>
                <a:latin typeface="Arial"/>
                <a:ea typeface="Arial"/>
                <a:cs typeface="Arial"/>
                <a:sym typeface="Arial"/>
              </a:defRPr>
            </a:lvl2pPr>
            <a:lvl3pPr indent="-355600" lvl="2" marL="1371600" algn="l">
              <a:lnSpc>
                <a:spcPct val="90000"/>
              </a:lnSpc>
              <a:spcBef>
                <a:spcPts val="500"/>
              </a:spcBef>
              <a:spcAft>
                <a:spcPts val="0"/>
              </a:spcAft>
              <a:buClr>
                <a:schemeClr val="lt1"/>
              </a:buClr>
              <a:buSzPts val="2000"/>
              <a:buChar char="•"/>
              <a:defRPr>
                <a:solidFill>
                  <a:schemeClr val="lt1"/>
                </a:solidFill>
                <a:latin typeface="Arial"/>
                <a:ea typeface="Arial"/>
                <a:cs typeface="Arial"/>
                <a:sym typeface="Arial"/>
              </a:defRPr>
            </a:lvl3pPr>
            <a:lvl4pPr indent="-342900" lvl="3" marL="1828800" algn="l">
              <a:lnSpc>
                <a:spcPct val="90000"/>
              </a:lnSpc>
              <a:spcBef>
                <a:spcPts val="500"/>
              </a:spcBef>
              <a:spcAft>
                <a:spcPts val="0"/>
              </a:spcAft>
              <a:buClr>
                <a:schemeClr val="lt1"/>
              </a:buClr>
              <a:buSzPts val="1800"/>
              <a:buChar char="•"/>
              <a:defRPr>
                <a:solidFill>
                  <a:schemeClr val="lt1"/>
                </a:solidFill>
                <a:latin typeface="Arial"/>
                <a:ea typeface="Arial"/>
                <a:cs typeface="Arial"/>
                <a:sym typeface="Arial"/>
              </a:defRPr>
            </a:lvl4pPr>
            <a:lvl5pPr indent="-342900" lvl="4" marL="2286000" algn="l">
              <a:lnSpc>
                <a:spcPct val="90000"/>
              </a:lnSpc>
              <a:spcBef>
                <a:spcPts val="500"/>
              </a:spcBef>
              <a:spcAft>
                <a:spcPts val="0"/>
              </a:spcAft>
              <a:buClr>
                <a:schemeClr val="lt1"/>
              </a:buClr>
              <a:buSzPts val="1800"/>
              <a:buChar char="•"/>
              <a:defRPr>
                <a:solidFill>
                  <a:schemeClr val="lt1"/>
                </a:solidFill>
                <a:latin typeface="Arial"/>
                <a:ea typeface="Arial"/>
                <a:cs typeface="Arial"/>
                <a:sym typeface="Aria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3" name="Google Shape;93;p55"/>
          <p:cNvSpPr txBox="1"/>
          <p:nvPr>
            <p:ph idx="4" type="body"/>
          </p:nvPr>
        </p:nvSpPr>
        <p:spPr>
          <a:xfrm>
            <a:off x="743572" y="3856204"/>
            <a:ext cx="10711543" cy="1462674"/>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1000"/>
              </a:spcBef>
              <a:spcAft>
                <a:spcPts val="0"/>
              </a:spcAft>
              <a:buClr>
                <a:srgbClr val="000000"/>
              </a:buClr>
              <a:buSzPts val="2400"/>
              <a:buNone/>
              <a:defRPr b="0" i="0" sz="2400">
                <a:solidFill>
                  <a:srgbClr val="000000"/>
                </a:solidFill>
                <a:latin typeface="Arial"/>
                <a:ea typeface="Arial"/>
                <a:cs typeface="Arial"/>
                <a:sym typeface="Arial"/>
              </a:defRPr>
            </a:lvl1pPr>
            <a:lvl2pPr indent="-381000" lvl="1" marL="914400" algn="l">
              <a:lnSpc>
                <a:spcPct val="90000"/>
              </a:lnSpc>
              <a:spcBef>
                <a:spcPts val="500"/>
              </a:spcBef>
              <a:spcAft>
                <a:spcPts val="0"/>
              </a:spcAft>
              <a:buClr>
                <a:schemeClr val="lt1"/>
              </a:buClr>
              <a:buSzPts val="2400"/>
              <a:buChar char="•"/>
              <a:defRPr>
                <a:solidFill>
                  <a:schemeClr val="lt1"/>
                </a:solidFill>
                <a:latin typeface="Arial"/>
                <a:ea typeface="Arial"/>
                <a:cs typeface="Arial"/>
                <a:sym typeface="Arial"/>
              </a:defRPr>
            </a:lvl2pPr>
            <a:lvl3pPr indent="-355600" lvl="2" marL="1371600" algn="l">
              <a:lnSpc>
                <a:spcPct val="90000"/>
              </a:lnSpc>
              <a:spcBef>
                <a:spcPts val="500"/>
              </a:spcBef>
              <a:spcAft>
                <a:spcPts val="0"/>
              </a:spcAft>
              <a:buClr>
                <a:schemeClr val="lt1"/>
              </a:buClr>
              <a:buSzPts val="2000"/>
              <a:buChar char="•"/>
              <a:defRPr>
                <a:solidFill>
                  <a:schemeClr val="lt1"/>
                </a:solidFill>
                <a:latin typeface="Arial"/>
                <a:ea typeface="Arial"/>
                <a:cs typeface="Arial"/>
                <a:sym typeface="Arial"/>
              </a:defRPr>
            </a:lvl3pPr>
            <a:lvl4pPr indent="-342900" lvl="3" marL="1828800" algn="l">
              <a:lnSpc>
                <a:spcPct val="90000"/>
              </a:lnSpc>
              <a:spcBef>
                <a:spcPts val="500"/>
              </a:spcBef>
              <a:spcAft>
                <a:spcPts val="0"/>
              </a:spcAft>
              <a:buClr>
                <a:schemeClr val="lt1"/>
              </a:buClr>
              <a:buSzPts val="1800"/>
              <a:buChar char="•"/>
              <a:defRPr>
                <a:solidFill>
                  <a:schemeClr val="lt1"/>
                </a:solidFill>
                <a:latin typeface="Arial"/>
                <a:ea typeface="Arial"/>
                <a:cs typeface="Arial"/>
                <a:sym typeface="Arial"/>
              </a:defRPr>
            </a:lvl4pPr>
            <a:lvl5pPr indent="-342900" lvl="4" marL="2286000" algn="l">
              <a:lnSpc>
                <a:spcPct val="90000"/>
              </a:lnSpc>
              <a:spcBef>
                <a:spcPts val="500"/>
              </a:spcBef>
              <a:spcAft>
                <a:spcPts val="0"/>
              </a:spcAft>
              <a:buClr>
                <a:schemeClr val="lt1"/>
              </a:buClr>
              <a:buSzPts val="1800"/>
              <a:buChar char="•"/>
              <a:defRPr>
                <a:solidFill>
                  <a:schemeClr val="lt1"/>
                </a:solidFill>
                <a:latin typeface="Arial"/>
                <a:ea typeface="Arial"/>
                <a:cs typeface="Arial"/>
                <a:sym typeface="Aria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4" name="Google Shape;94;p55"/>
          <p:cNvSpPr txBox="1"/>
          <p:nvPr/>
        </p:nvSpPr>
        <p:spPr>
          <a:xfrm>
            <a:off x="3007866" y="6323299"/>
            <a:ext cx="8956009" cy="477054"/>
          </a:xfrm>
          <a:prstGeom prst="rect">
            <a:avLst/>
          </a:prstGeom>
          <a:noFill/>
          <a:ln>
            <a:noFill/>
          </a:ln>
        </p:spPr>
        <p:txBody>
          <a:bodyPr anchorCtr="0" anchor="b" bIns="45700" lIns="0" spcFirstLastPara="1" rIns="0" wrap="square" tIns="0">
            <a:spAutoFit/>
          </a:bodyPr>
          <a:lstStyle/>
          <a:p>
            <a:pPr indent="0" lvl="0" marL="0" marR="0" rtl="0" algn="l">
              <a:lnSpc>
                <a:spcPct val="100000"/>
              </a:lnSpc>
              <a:spcBef>
                <a:spcPts val="0"/>
              </a:spcBef>
              <a:spcAft>
                <a:spcPts val="0"/>
              </a:spcAft>
              <a:buClr>
                <a:srgbClr val="004A78"/>
              </a:buClr>
              <a:buSzPts val="1400"/>
              <a:buFont typeface="arial"/>
              <a:buNone/>
            </a:pPr>
            <a:r>
              <a:rPr b="0" i="0" lang="en-US" sz="1400" u="none" cap="none" strike="noStrike">
                <a:solidFill>
                  <a:srgbClr val="004A78"/>
                </a:solidFill>
                <a:latin typeface="arial"/>
                <a:ea typeface="arial"/>
                <a:cs typeface="arial"/>
                <a:sym typeface="arial"/>
              </a:rPr>
              <a:t>[Author Name], [Book Title], [#] Edition. © [Insert Year] Cengage. All Rights Reserved. May not be scanned, copied or duplicated, or posted to a publicly accessible website, in whole or in part.</a:t>
            </a: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Comparison">
  <p:cSld name="Two Content Comparison">
    <p:spTree>
      <p:nvGrpSpPr>
        <p:cNvPr id="95" name="Shape 95"/>
        <p:cNvGrpSpPr/>
        <p:nvPr/>
      </p:nvGrpSpPr>
      <p:grpSpPr>
        <a:xfrm>
          <a:off x="0" y="0"/>
          <a:ext cx="0" cy="0"/>
          <a:chOff x="0" y="0"/>
          <a:chExt cx="0" cy="0"/>
        </a:xfrm>
      </p:grpSpPr>
      <p:sp>
        <p:nvSpPr>
          <p:cNvPr id="96" name="Google Shape;96;p56"/>
          <p:cNvSpPr txBox="1"/>
          <p:nvPr>
            <p:ph type="title"/>
          </p:nvPr>
        </p:nvSpPr>
        <p:spPr>
          <a:xfrm>
            <a:off x="838200" y="365125"/>
            <a:ext cx="10515600" cy="672105"/>
          </a:xfrm>
          <a:prstGeom prst="rect">
            <a:avLst/>
          </a:prstGeom>
          <a:noFill/>
          <a:ln>
            <a:noFill/>
          </a:ln>
        </p:spPr>
        <p:txBody>
          <a:bodyPr anchorCtr="0" anchor="t" bIns="0" lIns="0" spcFirstLastPara="1" rIns="0" wrap="square" tIns="0">
            <a:noAutofit/>
          </a:bodyPr>
          <a:lstStyle>
            <a:lvl1pPr lvl="0" algn="ctr">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97" name="Google Shape;97;p56"/>
          <p:cNvSpPr txBox="1"/>
          <p:nvPr>
            <p:ph idx="1" type="body"/>
          </p:nvPr>
        </p:nvSpPr>
        <p:spPr>
          <a:xfrm>
            <a:off x="743576" y="1579015"/>
            <a:ext cx="5084468" cy="492443"/>
          </a:xfrm>
          <a:prstGeom prst="rect">
            <a:avLst/>
          </a:prstGeom>
          <a:solidFill>
            <a:schemeClr val="lt1"/>
          </a:solidFill>
          <a:ln>
            <a:noFill/>
          </a:ln>
          <a:effectLst>
            <a:outerShdw rotWithShape="0" algn="t" dir="5400000" dist="12700">
              <a:srgbClr val="000000"/>
            </a:outerShdw>
          </a:effectLst>
        </p:spPr>
        <p:txBody>
          <a:bodyPr anchorCtr="0" anchor="b" bIns="91425" lIns="0" spcFirstLastPara="1" rIns="0" wrap="square" tIns="91425">
            <a:spAutoFit/>
          </a:bodyPr>
          <a:lstStyle>
            <a:lvl1pPr indent="-228600" lvl="0" marL="457200" algn="ctr">
              <a:lnSpc>
                <a:spcPct val="100000"/>
              </a:lnSpc>
              <a:spcBef>
                <a:spcPts val="0"/>
              </a:spcBef>
              <a:spcAft>
                <a:spcPts val="0"/>
              </a:spcAft>
              <a:buClr>
                <a:srgbClr val="006298"/>
              </a:buClr>
              <a:buSzPts val="2000"/>
              <a:buNone/>
              <a:defRPr b="1" sz="2000">
                <a:solidFill>
                  <a:srgbClr val="006298"/>
                </a:solidFill>
              </a:defRPr>
            </a:lvl1pPr>
            <a:lvl2pPr indent="-381000" lvl="1" marL="914400" algn="l">
              <a:lnSpc>
                <a:spcPct val="90000"/>
              </a:lnSpc>
              <a:spcBef>
                <a:spcPts val="500"/>
              </a:spcBef>
              <a:spcAft>
                <a:spcPts val="0"/>
              </a:spcAft>
              <a:buClr>
                <a:schemeClr val="dk1"/>
              </a:buClr>
              <a:buSzPts val="2400"/>
              <a:buChar char="•"/>
              <a:defRPr>
                <a:solidFill>
                  <a:schemeClr val="dk1"/>
                </a:solidFill>
              </a:defRPr>
            </a:lvl2pPr>
            <a:lvl3pPr indent="-355600" lvl="2" marL="1371600" algn="l">
              <a:lnSpc>
                <a:spcPct val="90000"/>
              </a:lnSpc>
              <a:spcBef>
                <a:spcPts val="500"/>
              </a:spcBef>
              <a:spcAft>
                <a:spcPts val="0"/>
              </a:spcAft>
              <a:buClr>
                <a:schemeClr val="dk1"/>
              </a:buClr>
              <a:buSzPts val="2000"/>
              <a:buChar char="•"/>
              <a:defRPr>
                <a:solidFill>
                  <a:schemeClr val="dk1"/>
                </a:solidFill>
              </a:defRPr>
            </a:lvl3pPr>
            <a:lvl4pPr indent="-342900" lvl="3" marL="1828800" algn="l">
              <a:lnSpc>
                <a:spcPct val="90000"/>
              </a:lnSpc>
              <a:spcBef>
                <a:spcPts val="500"/>
              </a:spcBef>
              <a:spcAft>
                <a:spcPts val="0"/>
              </a:spcAft>
              <a:buClr>
                <a:srgbClr val="004A78"/>
              </a:buClr>
              <a:buSzPts val="1800"/>
              <a:buChar char="•"/>
              <a:defRPr/>
            </a:lvl4pPr>
            <a:lvl5pPr indent="-342900" lvl="4" marL="2286000" algn="l">
              <a:lnSpc>
                <a:spcPct val="90000"/>
              </a:lnSpc>
              <a:spcBef>
                <a:spcPts val="500"/>
              </a:spcBef>
              <a:spcAft>
                <a:spcPts val="0"/>
              </a:spcAft>
              <a:buClr>
                <a:srgbClr val="004A78"/>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8" name="Google Shape;98;p56"/>
          <p:cNvSpPr txBox="1"/>
          <p:nvPr>
            <p:ph idx="2" type="body"/>
          </p:nvPr>
        </p:nvSpPr>
        <p:spPr>
          <a:xfrm>
            <a:off x="743576" y="2202774"/>
            <a:ext cx="5084468" cy="3953578"/>
          </a:xfrm>
          <a:prstGeom prst="rect">
            <a:avLst/>
          </a:prstGeom>
          <a:noFill/>
          <a:ln>
            <a:noFill/>
          </a:ln>
        </p:spPr>
        <p:txBody>
          <a:bodyPr anchorCtr="0" anchor="t" bIns="0" lIns="0" spcFirstLastPara="1" rIns="0" wrap="square" tIns="0">
            <a:normAutofit/>
          </a:bodyPr>
          <a:lstStyle>
            <a:lvl1pPr indent="-228600" lvl="0" marL="457200" algn="l">
              <a:lnSpc>
                <a:spcPct val="90000"/>
              </a:lnSpc>
              <a:spcBef>
                <a:spcPts val="1000"/>
              </a:spcBef>
              <a:spcAft>
                <a:spcPts val="0"/>
              </a:spcAft>
              <a:buClr>
                <a:srgbClr val="004A78"/>
              </a:buClr>
              <a:buSzPts val="1800"/>
              <a:buFont typeface="Arial"/>
              <a:buNone/>
              <a:defRPr sz="1800">
                <a:solidFill>
                  <a:srgbClr val="000000"/>
                </a:solidFill>
              </a:defRPr>
            </a:lvl1pPr>
            <a:lvl2pPr indent="-228600" lvl="1" marL="914400" algn="l">
              <a:lnSpc>
                <a:spcPct val="90000"/>
              </a:lnSpc>
              <a:spcBef>
                <a:spcPts val="500"/>
              </a:spcBef>
              <a:spcAft>
                <a:spcPts val="0"/>
              </a:spcAft>
              <a:buClr>
                <a:srgbClr val="004A78"/>
              </a:buClr>
              <a:buSzPts val="1800"/>
              <a:buFont typeface="Arial"/>
              <a:buNone/>
              <a:defRPr sz="1800">
                <a:solidFill>
                  <a:srgbClr val="000000"/>
                </a:solidFill>
              </a:defRPr>
            </a:lvl2pPr>
            <a:lvl3pPr indent="-342900" lvl="2" marL="1371600" algn="l">
              <a:lnSpc>
                <a:spcPct val="90000"/>
              </a:lnSpc>
              <a:spcBef>
                <a:spcPts val="500"/>
              </a:spcBef>
              <a:spcAft>
                <a:spcPts val="0"/>
              </a:spcAft>
              <a:buClr>
                <a:srgbClr val="004A78"/>
              </a:buClr>
              <a:buSzPts val="1800"/>
              <a:buFont typeface="Arial"/>
              <a:buChar char="•"/>
              <a:defRPr sz="1800">
                <a:solidFill>
                  <a:srgbClr val="000000"/>
                </a:solidFill>
              </a:defRPr>
            </a:lvl3pPr>
            <a:lvl4pPr indent="-342900" lvl="3" marL="1828800" algn="l">
              <a:lnSpc>
                <a:spcPct val="90000"/>
              </a:lnSpc>
              <a:spcBef>
                <a:spcPts val="500"/>
              </a:spcBef>
              <a:spcAft>
                <a:spcPts val="0"/>
              </a:spcAft>
              <a:buClr>
                <a:srgbClr val="004A78"/>
              </a:buClr>
              <a:buSzPts val="1800"/>
              <a:buFont typeface="Arial"/>
              <a:buChar char="•"/>
              <a:defRPr sz="1800">
                <a:solidFill>
                  <a:srgbClr val="000000"/>
                </a:solidFill>
              </a:defRPr>
            </a:lvl4pPr>
            <a:lvl5pPr indent="-342900" lvl="4" marL="2286000" algn="l">
              <a:lnSpc>
                <a:spcPct val="90000"/>
              </a:lnSpc>
              <a:spcBef>
                <a:spcPts val="500"/>
              </a:spcBef>
              <a:spcAft>
                <a:spcPts val="0"/>
              </a:spcAft>
              <a:buClr>
                <a:srgbClr val="004A78"/>
              </a:buClr>
              <a:buSzPts val="1800"/>
              <a:buFont typeface="Arial"/>
              <a:buChar char="•"/>
              <a:defRPr sz="1800">
                <a:solidFill>
                  <a:srgbClr val="000000"/>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9" name="Google Shape;99;p56"/>
          <p:cNvSpPr txBox="1"/>
          <p:nvPr>
            <p:ph idx="3" type="body"/>
          </p:nvPr>
        </p:nvSpPr>
        <p:spPr>
          <a:xfrm>
            <a:off x="6370651" y="1579015"/>
            <a:ext cx="5084468" cy="492443"/>
          </a:xfrm>
          <a:prstGeom prst="rect">
            <a:avLst/>
          </a:prstGeom>
          <a:solidFill>
            <a:schemeClr val="lt1"/>
          </a:solidFill>
          <a:ln>
            <a:noFill/>
          </a:ln>
          <a:effectLst>
            <a:outerShdw rotWithShape="0" algn="t" dir="5400000" dist="12700">
              <a:srgbClr val="000000"/>
            </a:outerShdw>
          </a:effectLst>
        </p:spPr>
        <p:txBody>
          <a:bodyPr anchorCtr="0" anchor="b" bIns="91425" lIns="0" spcFirstLastPara="1" rIns="0" wrap="square" tIns="91425">
            <a:spAutoFit/>
          </a:bodyPr>
          <a:lstStyle>
            <a:lvl1pPr indent="-228600" lvl="0" marL="457200" algn="ctr">
              <a:lnSpc>
                <a:spcPct val="100000"/>
              </a:lnSpc>
              <a:spcBef>
                <a:spcPts val="0"/>
              </a:spcBef>
              <a:spcAft>
                <a:spcPts val="0"/>
              </a:spcAft>
              <a:buClr>
                <a:srgbClr val="006298"/>
              </a:buClr>
              <a:buSzPts val="2000"/>
              <a:buNone/>
              <a:defRPr b="1" sz="2000">
                <a:solidFill>
                  <a:srgbClr val="006298"/>
                </a:solidFill>
              </a:defRPr>
            </a:lvl1pPr>
            <a:lvl2pPr indent="-381000" lvl="1" marL="914400" algn="l">
              <a:lnSpc>
                <a:spcPct val="90000"/>
              </a:lnSpc>
              <a:spcBef>
                <a:spcPts val="500"/>
              </a:spcBef>
              <a:spcAft>
                <a:spcPts val="0"/>
              </a:spcAft>
              <a:buClr>
                <a:schemeClr val="dk1"/>
              </a:buClr>
              <a:buSzPts val="2400"/>
              <a:buChar char="•"/>
              <a:defRPr>
                <a:solidFill>
                  <a:schemeClr val="dk1"/>
                </a:solidFill>
              </a:defRPr>
            </a:lvl2pPr>
            <a:lvl3pPr indent="-355600" lvl="2" marL="1371600" algn="l">
              <a:lnSpc>
                <a:spcPct val="90000"/>
              </a:lnSpc>
              <a:spcBef>
                <a:spcPts val="500"/>
              </a:spcBef>
              <a:spcAft>
                <a:spcPts val="0"/>
              </a:spcAft>
              <a:buClr>
                <a:schemeClr val="dk1"/>
              </a:buClr>
              <a:buSzPts val="2000"/>
              <a:buChar char="•"/>
              <a:defRPr>
                <a:solidFill>
                  <a:schemeClr val="dk1"/>
                </a:solidFill>
              </a:defRPr>
            </a:lvl3pPr>
            <a:lvl4pPr indent="-342900" lvl="3" marL="1828800" algn="l">
              <a:lnSpc>
                <a:spcPct val="90000"/>
              </a:lnSpc>
              <a:spcBef>
                <a:spcPts val="500"/>
              </a:spcBef>
              <a:spcAft>
                <a:spcPts val="0"/>
              </a:spcAft>
              <a:buClr>
                <a:srgbClr val="004A78"/>
              </a:buClr>
              <a:buSzPts val="1800"/>
              <a:buChar char="•"/>
              <a:defRPr/>
            </a:lvl4pPr>
            <a:lvl5pPr indent="-342900" lvl="4" marL="2286000" algn="l">
              <a:lnSpc>
                <a:spcPct val="90000"/>
              </a:lnSpc>
              <a:spcBef>
                <a:spcPts val="500"/>
              </a:spcBef>
              <a:spcAft>
                <a:spcPts val="0"/>
              </a:spcAft>
              <a:buClr>
                <a:srgbClr val="004A78"/>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0" name="Google Shape;100;p56"/>
          <p:cNvSpPr txBox="1"/>
          <p:nvPr>
            <p:ph idx="4" type="body"/>
          </p:nvPr>
        </p:nvSpPr>
        <p:spPr>
          <a:xfrm>
            <a:off x="6370651" y="2202774"/>
            <a:ext cx="5084468" cy="3953578"/>
          </a:xfrm>
          <a:prstGeom prst="rect">
            <a:avLst/>
          </a:prstGeom>
          <a:noFill/>
          <a:ln>
            <a:noFill/>
          </a:ln>
        </p:spPr>
        <p:txBody>
          <a:bodyPr anchorCtr="0" anchor="t" bIns="0" lIns="0" spcFirstLastPara="1" rIns="0" wrap="square" tIns="0">
            <a:normAutofit/>
          </a:bodyPr>
          <a:lstStyle>
            <a:lvl1pPr indent="-228600" lvl="0" marL="457200" algn="l">
              <a:lnSpc>
                <a:spcPct val="90000"/>
              </a:lnSpc>
              <a:spcBef>
                <a:spcPts val="1000"/>
              </a:spcBef>
              <a:spcAft>
                <a:spcPts val="0"/>
              </a:spcAft>
              <a:buClr>
                <a:srgbClr val="004A78"/>
              </a:buClr>
              <a:buSzPts val="1800"/>
              <a:buNone/>
              <a:defRPr sz="1800">
                <a:solidFill>
                  <a:srgbClr val="000000"/>
                </a:solidFill>
              </a:defRPr>
            </a:lvl1pPr>
            <a:lvl2pPr indent="-342900" lvl="1" marL="914400" algn="l">
              <a:lnSpc>
                <a:spcPct val="90000"/>
              </a:lnSpc>
              <a:spcBef>
                <a:spcPts val="500"/>
              </a:spcBef>
              <a:spcAft>
                <a:spcPts val="0"/>
              </a:spcAft>
              <a:buClr>
                <a:srgbClr val="004A78"/>
              </a:buClr>
              <a:buSzPts val="1800"/>
              <a:buFont typeface="Arial"/>
              <a:buChar char="‒"/>
              <a:defRPr sz="1800">
                <a:solidFill>
                  <a:srgbClr val="000000"/>
                </a:solidFill>
              </a:defRPr>
            </a:lvl2pPr>
            <a:lvl3pPr indent="-342900" lvl="2" marL="1371600" algn="l">
              <a:lnSpc>
                <a:spcPct val="90000"/>
              </a:lnSpc>
              <a:spcBef>
                <a:spcPts val="500"/>
              </a:spcBef>
              <a:spcAft>
                <a:spcPts val="0"/>
              </a:spcAft>
              <a:buClr>
                <a:srgbClr val="004A78"/>
              </a:buClr>
              <a:buSzPts val="1800"/>
              <a:buChar char="•"/>
              <a:defRPr sz="1800">
                <a:solidFill>
                  <a:srgbClr val="000000"/>
                </a:solidFill>
              </a:defRPr>
            </a:lvl3pPr>
            <a:lvl4pPr indent="-342900" lvl="3" marL="1828800" algn="l">
              <a:lnSpc>
                <a:spcPct val="90000"/>
              </a:lnSpc>
              <a:spcBef>
                <a:spcPts val="500"/>
              </a:spcBef>
              <a:spcAft>
                <a:spcPts val="0"/>
              </a:spcAft>
              <a:buClr>
                <a:srgbClr val="004A78"/>
              </a:buClr>
              <a:buSzPts val="1800"/>
              <a:buChar char="•"/>
              <a:defRPr sz="1800">
                <a:solidFill>
                  <a:srgbClr val="000000"/>
                </a:solidFill>
              </a:defRPr>
            </a:lvl4pPr>
            <a:lvl5pPr indent="-342900" lvl="4" marL="2286000" algn="l">
              <a:lnSpc>
                <a:spcPct val="90000"/>
              </a:lnSpc>
              <a:spcBef>
                <a:spcPts val="500"/>
              </a:spcBef>
              <a:spcAft>
                <a:spcPts val="0"/>
              </a:spcAft>
              <a:buClr>
                <a:srgbClr val="004A78"/>
              </a:buClr>
              <a:buSzPts val="1800"/>
              <a:buChar char="•"/>
              <a:defRPr sz="1800">
                <a:solidFill>
                  <a:srgbClr val="000000"/>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1" name="Google Shape;101;p56"/>
          <p:cNvSpPr txBox="1"/>
          <p:nvPr/>
        </p:nvSpPr>
        <p:spPr>
          <a:xfrm>
            <a:off x="3007866" y="6323299"/>
            <a:ext cx="8956009" cy="477054"/>
          </a:xfrm>
          <a:prstGeom prst="rect">
            <a:avLst/>
          </a:prstGeom>
          <a:noFill/>
          <a:ln>
            <a:noFill/>
          </a:ln>
        </p:spPr>
        <p:txBody>
          <a:bodyPr anchorCtr="0" anchor="b" bIns="45700" lIns="0" spcFirstLastPara="1" rIns="0" wrap="square" tIns="0">
            <a:spAutoFit/>
          </a:bodyPr>
          <a:lstStyle/>
          <a:p>
            <a:pPr indent="0" lvl="0" marL="0" marR="0" rtl="0" algn="l">
              <a:lnSpc>
                <a:spcPct val="100000"/>
              </a:lnSpc>
              <a:spcBef>
                <a:spcPts val="0"/>
              </a:spcBef>
              <a:spcAft>
                <a:spcPts val="0"/>
              </a:spcAft>
              <a:buClr>
                <a:srgbClr val="004A78"/>
              </a:buClr>
              <a:buSzPts val="1400"/>
              <a:buFont typeface="arial"/>
              <a:buNone/>
            </a:pPr>
            <a:r>
              <a:rPr b="0" i="0" lang="en-US" sz="1400" u="none" cap="none" strike="noStrike">
                <a:solidFill>
                  <a:srgbClr val="004A78"/>
                </a:solidFill>
                <a:latin typeface="arial"/>
                <a:ea typeface="arial"/>
                <a:cs typeface="arial"/>
                <a:sym typeface="arial"/>
              </a:rPr>
              <a:t>[Author Name], [Book Title], [#] Edition. © [Insert Year] Cengage. All Rights Reserved. May not be scanned, copied or duplicated, or posted to a publicly accessible website, in whole or in part.</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ntent Comparison">
  <p:cSld name="Three Content Comparison">
    <p:spTree>
      <p:nvGrpSpPr>
        <p:cNvPr id="102" name="Shape 102"/>
        <p:cNvGrpSpPr/>
        <p:nvPr/>
      </p:nvGrpSpPr>
      <p:grpSpPr>
        <a:xfrm>
          <a:off x="0" y="0"/>
          <a:ext cx="0" cy="0"/>
          <a:chOff x="0" y="0"/>
          <a:chExt cx="0" cy="0"/>
        </a:xfrm>
      </p:grpSpPr>
      <p:sp>
        <p:nvSpPr>
          <p:cNvPr id="103" name="Google Shape;103;p57"/>
          <p:cNvSpPr txBox="1"/>
          <p:nvPr>
            <p:ph type="title"/>
          </p:nvPr>
        </p:nvSpPr>
        <p:spPr>
          <a:xfrm>
            <a:off x="838200" y="365125"/>
            <a:ext cx="10515600" cy="672105"/>
          </a:xfrm>
          <a:prstGeom prst="rect">
            <a:avLst/>
          </a:prstGeom>
          <a:noFill/>
          <a:ln>
            <a:noFill/>
          </a:ln>
        </p:spPr>
        <p:txBody>
          <a:bodyPr anchorCtr="0" anchor="t" bIns="0" lIns="0" spcFirstLastPara="1" rIns="0" wrap="square" tIns="0">
            <a:noAutofit/>
          </a:bodyPr>
          <a:lstStyle>
            <a:lvl1pPr lvl="0" algn="ctr">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104" name="Google Shape;104;p57"/>
          <p:cNvSpPr txBox="1"/>
          <p:nvPr>
            <p:ph idx="1" type="body"/>
          </p:nvPr>
        </p:nvSpPr>
        <p:spPr>
          <a:xfrm>
            <a:off x="743576" y="1579015"/>
            <a:ext cx="3300402" cy="492443"/>
          </a:xfrm>
          <a:prstGeom prst="rect">
            <a:avLst/>
          </a:prstGeom>
          <a:solidFill>
            <a:schemeClr val="lt1"/>
          </a:solidFill>
          <a:ln>
            <a:noFill/>
          </a:ln>
          <a:effectLst>
            <a:outerShdw rotWithShape="0" algn="t" dir="5400000" dist="12700">
              <a:srgbClr val="000000"/>
            </a:outerShdw>
          </a:effectLst>
        </p:spPr>
        <p:txBody>
          <a:bodyPr anchorCtr="0" anchor="b" bIns="91425" lIns="0" spcFirstLastPara="1" rIns="0" wrap="square" tIns="91425">
            <a:spAutoFit/>
          </a:bodyPr>
          <a:lstStyle>
            <a:lvl1pPr indent="-228600" lvl="0" marL="457200" algn="ctr">
              <a:lnSpc>
                <a:spcPct val="100000"/>
              </a:lnSpc>
              <a:spcBef>
                <a:spcPts val="0"/>
              </a:spcBef>
              <a:spcAft>
                <a:spcPts val="0"/>
              </a:spcAft>
              <a:buClr>
                <a:srgbClr val="006298"/>
              </a:buClr>
              <a:buSzPts val="2000"/>
              <a:buNone/>
              <a:defRPr b="1" sz="2000">
                <a:solidFill>
                  <a:srgbClr val="006298"/>
                </a:solidFill>
              </a:defRPr>
            </a:lvl1pPr>
            <a:lvl2pPr indent="-381000" lvl="1" marL="914400" algn="l">
              <a:lnSpc>
                <a:spcPct val="90000"/>
              </a:lnSpc>
              <a:spcBef>
                <a:spcPts val="500"/>
              </a:spcBef>
              <a:spcAft>
                <a:spcPts val="0"/>
              </a:spcAft>
              <a:buClr>
                <a:schemeClr val="dk1"/>
              </a:buClr>
              <a:buSzPts val="2400"/>
              <a:buChar char="•"/>
              <a:defRPr>
                <a:solidFill>
                  <a:schemeClr val="dk1"/>
                </a:solidFill>
              </a:defRPr>
            </a:lvl2pPr>
            <a:lvl3pPr indent="-355600" lvl="2" marL="1371600" algn="l">
              <a:lnSpc>
                <a:spcPct val="90000"/>
              </a:lnSpc>
              <a:spcBef>
                <a:spcPts val="500"/>
              </a:spcBef>
              <a:spcAft>
                <a:spcPts val="0"/>
              </a:spcAft>
              <a:buClr>
                <a:schemeClr val="dk1"/>
              </a:buClr>
              <a:buSzPts val="2000"/>
              <a:buChar char="•"/>
              <a:defRPr>
                <a:solidFill>
                  <a:schemeClr val="dk1"/>
                </a:solidFill>
              </a:defRPr>
            </a:lvl3pPr>
            <a:lvl4pPr indent="-342900" lvl="3" marL="1828800" algn="l">
              <a:lnSpc>
                <a:spcPct val="90000"/>
              </a:lnSpc>
              <a:spcBef>
                <a:spcPts val="500"/>
              </a:spcBef>
              <a:spcAft>
                <a:spcPts val="0"/>
              </a:spcAft>
              <a:buClr>
                <a:srgbClr val="004A78"/>
              </a:buClr>
              <a:buSzPts val="1800"/>
              <a:buChar char="•"/>
              <a:defRPr/>
            </a:lvl4pPr>
            <a:lvl5pPr indent="-342900" lvl="4" marL="2286000" algn="l">
              <a:lnSpc>
                <a:spcPct val="90000"/>
              </a:lnSpc>
              <a:spcBef>
                <a:spcPts val="500"/>
              </a:spcBef>
              <a:spcAft>
                <a:spcPts val="0"/>
              </a:spcAft>
              <a:buClr>
                <a:srgbClr val="004A78"/>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 name="Google Shape;105;p57"/>
          <p:cNvSpPr txBox="1"/>
          <p:nvPr>
            <p:ph idx="2" type="body"/>
          </p:nvPr>
        </p:nvSpPr>
        <p:spPr>
          <a:xfrm>
            <a:off x="743576" y="2202774"/>
            <a:ext cx="3300402" cy="3953578"/>
          </a:xfrm>
          <a:prstGeom prst="rect">
            <a:avLst/>
          </a:prstGeom>
          <a:noFill/>
          <a:ln>
            <a:noFill/>
          </a:ln>
        </p:spPr>
        <p:txBody>
          <a:bodyPr anchorCtr="0" anchor="t" bIns="0" lIns="0" spcFirstLastPara="1" rIns="0" wrap="square" tIns="0">
            <a:normAutofit/>
          </a:bodyPr>
          <a:lstStyle>
            <a:lvl1pPr indent="-228600" lvl="0" marL="457200" algn="l">
              <a:lnSpc>
                <a:spcPct val="90000"/>
              </a:lnSpc>
              <a:spcBef>
                <a:spcPts val="1000"/>
              </a:spcBef>
              <a:spcAft>
                <a:spcPts val="0"/>
              </a:spcAft>
              <a:buClr>
                <a:srgbClr val="004A78"/>
              </a:buClr>
              <a:buSzPts val="1800"/>
              <a:buFont typeface="Arial"/>
              <a:buNone/>
              <a:defRPr sz="1800">
                <a:solidFill>
                  <a:srgbClr val="000000"/>
                </a:solidFill>
              </a:defRPr>
            </a:lvl1pPr>
            <a:lvl2pPr indent="-342900" lvl="1" marL="914400" algn="l">
              <a:lnSpc>
                <a:spcPct val="90000"/>
              </a:lnSpc>
              <a:spcBef>
                <a:spcPts val="500"/>
              </a:spcBef>
              <a:spcAft>
                <a:spcPts val="0"/>
              </a:spcAft>
              <a:buClr>
                <a:srgbClr val="004A78"/>
              </a:buClr>
              <a:buSzPts val="1800"/>
              <a:buFont typeface="Arial"/>
              <a:buChar char="‒"/>
              <a:defRPr sz="1800"/>
            </a:lvl2pPr>
            <a:lvl3pPr indent="-342900" lvl="2" marL="1371600" algn="l">
              <a:lnSpc>
                <a:spcPct val="90000"/>
              </a:lnSpc>
              <a:spcBef>
                <a:spcPts val="500"/>
              </a:spcBef>
              <a:spcAft>
                <a:spcPts val="0"/>
              </a:spcAft>
              <a:buClr>
                <a:srgbClr val="004A78"/>
              </a:buClr>
              <a:buSzPts val="1800"/>
              <a:buChar char="•"/>
              <a:defRPr sz="1800"/>
            </a:lvl3pPr>
            <a:lvl4pPr indent="-342900" lvl="3" marL="1828800" algn="l">
              <a:lnSpc>
                <a:spcPct val="90000"/>
              </a:lnSpc>
              <a:spcBef>
                <a:spcPts val="500"/>
              </a:spcBef>
              <a:spcAft>
                <a:spcPts val="0"/>
              </a:spcAft>
              <a:buClr>
                <a:srgbClr val="004A78"/>
              </a:buClr>
              <a:buSzPts val="1800"/>
              <a:buChar char="•"/>
              <a:defRPr sz="1800"/>
            </a:lvl4pPr>
            <a:lvl5pPr indent="-342900" lvl="4" marL="2286000" algn="l">
              <a:lnSpc>
                <a:spcPct val="90000"/>
              </a:lnSpc>
              <a:spcBef>
                <a:spcPts val="500"/>
              </a:spcBef>
              <a:spcAft>
                <a:spcPts val="0"/>
              </a:spcAft>
              <a:buClr>
                <a:srgbClr val="004A78"/>
              </a:buClr>
              <a:buSzPts val="1800"/>
              <a:buChar char="•"/>
              <a:defRPr sz="18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6" name="Google Shape;106;p57"/>
          <p:cNvSpPr txBox="1"/>
          <p:nvPr>
            <p:ph idx="3" type="body"/>
          </p:nvPr>
        </p:nvSpPr>
        <p:spPr>
          <a:xfrm>
            <a:off x="4445799" y="1579015"/>
            <a:ext cx="3300402" cy="492443"/>
          </a:xfrm>
          <a:prstGeom prst="rect">
            <a:avLst/>
          </a:prstGeom>
          <a:solidFill>
            <a:schemeClr val="lt1"/>
          </a:solidFill>
          <a:ln>
            <a:noFill/>
          </a:ln>
          <a:effectLst>
            <a:outerShdw rotWithShape="0" algn="t" dir="5400000" dist="12700">
              <a:srgbClr val="000000"/>
            </a:outerShdw>
          </a:effectLst>
        </p:spPr>
        <p:txBody>
          <a:bodyPr anchorCtr="0" anchor="b" bIns="91425" lIns="0" spcFirstLastPara="1" rIns="0" wrap="square" tIns="91425">
            <a:spAutoFit/>
          </a:bodyPr>
          <a:lstStyle>
            <a:lvl1pPr indent="-228600" lvl="0" marL="457200" algn="ctr">
              <a:lnSpc>
                <a:spcPct val="100000"/>
              </a:lnSpc>
              <a:spcBef>
                <a:spcPts val="0"/>
              </a:spcBef>
              <a:spcAft>
                <a:spcPts val="0"/>
              </a:spcAft>
              <a:buClr>
                <a:srgbClr val="006298"/>
              </a:buClr>
              <a:buSzPts val="2000"/>
              <a:buNone/>
              <a:defRPr b="1" sz="2000">
                <a:solidFill>
                  <a:srgbClr val="006298"/>
                </a:solidFill>
              </a:defRPr>
            </a:lvl1pPr>
            <a:lvl2pPr indent="-381000" lvl="1" marL="914400" algn="l">
              <a:lnSpc>
                <a:spcPct val="90000"/>
              </a:lnSpc>
              <a:spcBef>
                <a:spcPts val="500"/>
              </a:spcBef>
              <a:spcAft>
                <a:spcPts val="0"/>
              </a:spcAft>
              <a:buClr>
                <a:schemeClr val="dk1"/>
              </a:buClr>
              <a:buSzPts val="2400"/>
              <a:buChar char="•"/>
              <a:defRPr>
                <a:solidFill>
                  <a:schemeClr val="dk1"/>
                </a:solidFill>
              </a:defRPr>
            </a:lvl2pPr>
            <a:lvl3pPr indent="-355600" lvl="2" marL="1371600" algn="l">
              <a:lnSpc>
                <a:spcPct val="90000"/>
              </a:lnSpc>
              <a:spcBef>
                <a:spcPts val="500"/>
              </a:spcBef>
              <a:spcAft>
                <a:spcPts val="0"/>
              </a:spcAft>
              <a:buClr>
                <a:schemeClr val="dk1"/>
              </a:buClr>
              <a:buSzPts val="2000"/>
              <a:buChar char="•"/>
              <a:defRPr>
                <a:solidFill>
                  <a:schemeClr val="dk1"/>
                </a:solidFill>
              </a:defRPr>
            </a:lvl3pPr>
            <a:lvl4pPr indent="-342900" lvl="3" marL="1828800" algn="l">
              <a:lnSpc>
                <a:spcPct val="90000"/>
              </a:lnSpc>
              <a:spcBef>
                <a:spcPts val="500"/>
              </a:spcBef>
              <a:spcAft>
                <a:spcPts val="0"/>
              </a:spcAft>
              <a:buClr>
                <a:srgbClr val="004A78"/>
              </a:buClr>
              <a:buSzPts val="1800"/>
              <a:buChar char="•"/>
              <a:defRPr/>
            </a:lvl4pPr>
            <a:lvl5pPr indent="-342900" lvl="4" marL="2286000" algn="l">
              <a:lnSpc>
                <a:spcPct val="90000"/>
              </a:lnSpc>
              <a:spcBef>
                <a:spcPts val="500"/>
              </a:spcBef>
              <a:spcAft>
                <a:spcPts val="0"/>
              </a:spcAft>
              <a:buClr>
                <a:srgbClr val="004A78"/>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7" name="Google Shape;107;p57"/>
          <p:cNvSpPr txBox="1"/>
          <p:nvPr>
            <p:ph idx="4" type="body"/>
          </p:nvPr>
        </p:nvSpPr>
        <p:spPr>
          <a:xfrm>
            <a:off x="4445799" y="2202774"/>
            <a:ext cx="3300402" cy="3953578"/>
          </a:xfrm>
          <a:prstGeom prst="rect">
            <a:avLst/>
          </a:prstGeom>
          <a:noFill/>
          <a:ln>
            <a:noFill/>
          </a:ln>
        </p:spPr>
        <p:txBody>
          <a:bodyPr anchorCtr="0" anchor="t" bIns="0" lIns="0" spcFirstLastPara="1" rIns="0" wrap="square" tIns="0">
            <a:normAutofit/>
          </a:bodyPr>
          <a:lstStyle>
            <a:lvl1pPr indent="-228600" lvl="0" marL="457200" algn="l">
              <a:lnSpc>
                <a:spcPct val="90000"/>
              </a:lnSpc>
              <a:spcBef>
                <a:spcPts val="1000"/>
              </a:spcBef>
              <a:spcAft>
                <a:spcPts val="0"/>
              </a:spcAft>
              <a:buClr>
                <a:srgbClr val="004A78"/>
              </a:buClr>
              <a:buSzPts val="1800"/>
              <a:buNone/>
              <a:defRPr sz="1800">
                <a:solidFill>
                  <a:srgbClr val="000000"/>
                </a:solidFill>
              </a:defRPr>
            </a:lvl1pPr>
            <a:lvl2pPr indent="-342900" lvl="1" marL="914400" algn="l">
              <a:lnSpc>
                <a:spcPct val="90000"/>
              </a:lnSpc>
              <a:spcBef>
                <a:spcPts val="500"/>
              </a:spcBef>
              <a:spcAft>
                <a:spcPts val="0"/>
              </a:spcAft>
              <a:buClr>
                <a:srgbClr val="004A78"/>
              </a:buClr>
              <a:buSzPts val="1800"/>
              <a:buFont typeface="Arial"/>
              <a:buChar char="‒"/>
              <a:defRPr sz="1800"/>
            </a:lvl2pPr>
            <a:lvl3pPr indent="-342900" lvl="2" marL="1371600" algn="l">
              <a:lnSpc>
                <a:spcPct val="90000"/>
              </a:lnSpc>
              <a:spcBef>
                <a:spcPts val="500"/>
              </a:spcBef>
              <a:spcAft>
                <a:spcPts val="0"/>
              </a:spcAft>
              <a:buClr>
                <a:srgbClr val="004A78"/>
              </a:buClr>
              <a:buSzPts val="1800"/>
              <a:buChar char="•"/>
              <a:defRPr sz="1800"/>
            </a:lvl3pPr>
            <a:lvl4pPr indent="-342900" lvl="3" marL="1828800" algn="l">
              <a:lnSpc>
                <a:spcPct val="90000"/>
              </a:lnSpc>
              <a:spcBef>
                <a:spcPts val="500"/>
              </a:spcBef>
              <a:spcAft>
                <a:spcPts val="0"/>
              </a:spcAft>
              <a:buClr>
                <a:srgbClr val="004A78"/>
              </a:buClr>
              <a:buSzPts val="1800"/>
              <a:buChar char="•"/>
              <a:defRPr sz="1800"/>
            </a:lvl4pPr>
            <a:lvl5pPr indent="-342900" lvl="4" marL="2286000" algn="l">
              <a:lnSpc>
                <a:spcPct val="90000"/>
              </a:lnSpc>
              <a:spcBef>
                <a:spcPts val="500"/>
              </a:spcBef>
              <a:spcAft>
                <a:spcPts val="0"/>
              </a:spcAft>
              <a:buClr>
                <a:srgbClr val="004A78"/>
              </a:buClr>
              <a:buSzPts val="1800"/>
              <a:buChar char="•"/>
              <a:defRPr sz="18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8" name="Google Shape;108;p57"/>
          <p:cNvSpPr txBox="1"/>
          <p:nvPr>
            <p:ph idx="5" type="body"/>
          </p:nvPr>
        </p:nvSpPr>
        <p:spPr>
          <a:xfrm>
            <a:off x="8145953" y="1579015"/>
            <a:ext cx="3300402" cy="492443"/>
          </a:xfrm>
          <a:prstGeom prst="rect">
            <a:avLst/>
          </a:prstGeom>
          <a:solidFill>
            <a:schemeClr val="lt1"/>
          </a:solidFill>
          <a:ln>
            <a:noFill/>
          </a:ln>
          <a:effectLst>
            <a:outerShdw rotWithShape="0" algn="t" dir="5400000" dist="12700">
              <a:srgbClr val="000000"/>
            </a:outerShdw>
          </a:effectLst>
        </p:spPr>
        <p:txBody>
          <a:bodyPr anchorCtr="0" anchor="b" bIns="91425" lIns="0" spcFirstLastPara="1" rIns="0" wrap="square" tIns="91425">
            <a:spAutoFit/>
          </a:bodyPr>
          <a:lstStyle>
            <a:lvl1pPr indent="-228600" lvl="0" marL="457200" algn="ctr">
              <a:lnSpc>
                <a:spcPct val="100000"/>
              </a:lnSpc>
              <a:spcBef>
                <a:spcPts val="0"/>
              </a:spcBef>
              <a:spcAft>
                <a:spcPts val="0"/>
              </a:spcAft>
              <a:buClr>
                <a:srgbClr val="006298"/>
              </a:buClr>
              <a:buSzPts val="2000"/>
              <a:buNone/>
              <a:defRPr b="1" sz="2000">
                <a:solidFill>
                  <a:srgbClr val="006298"/>
                </a:solidFill>
              </a:defRPr>
            </a:lvl1pPr>
            <a:lvl2pPr indent="-381000" lvl="1" marL="914400" algn="l">
              <a:lnSpc>
                <a:spcPct val="90000"/>
              </a:lnSpc>
              <a:spcBef>
                <a:spcPts val="500"/>
              </a:spcBef>
              <a:spcAft>
                <a:spcPts val="0"/>
              </a:spcAft>
              <a:buClr>
                <a:schemeClr val="dk1"/>
              </a:buClr>
              <a:buSzPts val="2400"/>
              <a:buChar char="•"/>
              <a:defRPr>
                <a:solidFill>
                  <a:schemeClr val="dk1"/>
                </a:solidFill>
              </a:defRPr>
            </a:lvl2pPr>
            <a:lvl3pPr indent="-355600" lvl="2" marL="1371600" algn="l">
              <a:lnSpc>
                <a:spcPct val="90000"/>
              </a:lnSpc>
              <a:spcBef>
                <a:spcPts val="500"/>
              </a:spcBef>
              <a:spcAft>
                <a:spcPts val="0"/>
              </a:spcAft>
              <a:buClr>
                <a:schemeClr val="dk1"/>
              </a:buClr>
              <a:buSzPts val="2000"/>
              <a:buChar char="•"/>
              <a:defRPr>
                <a:solidFill>
                  <a:schemeClr val="dk1"/>
                </a:solidFill>
              </a:defRPr>
            </a:lvl3pPr>
            <a:lvl4pPr indent="-342900" lvl="3" marL="1828800" algn="l">
              <a:lnSpc>
                <a:spcPct val="90000"/>
              </a:lnSpc>
              <a:spcBef>
                <a:spcPts val="500"/>
              </a:spcBef>
              <a:spcAft>
                <a:spcPts val="0"/>
              </a:spcAft>
              <a:buClr>
                <a:srgbClr val="004A78"/>
              </a:buClr>
              <a:buSzPts val="1800"/>
              <a:buChar char="•"/>
              <a:defRPr/>
            </a:lvl4pPr>
            <a:lvl5pPr indent="-342900" lvl="4" marL="2286000" algn="l">
              <a:lnSpc>
                <a:spcPct val="90000"/>
              </a:lnSpc>
              <a:spcBef>
                <a:spcPts val="500"/>
              </a:spcBef>
              <a:spcAft>
                <a:spcPts val="0"/>
              </a:spcAft>
              <a:buClr>
                <a:srgbClr val="004A78"/>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 name="Google Shape;109;p57"/>
          <p:cNvSpPr txBox="1"/>
          <p:nvPr>
            <p:ph idx="6" type="body"/>
          </p:nvPr>
        </p:nvSpPr>
        <p:spPr>
          <a:xfrm>
            <a:off x="8154717" y="2202774"/>
            <a:ext cx="3300402" cy="3953578"/>
          </a:xfrm>
          <a:prstGeom prst="rect">
            <a:avLst/>
          </a:prstGeom>
          <a:noFill/>
          <a:ln>
            <a:noFill/>
          </a:ln>
        </p:spPr>
        <p:txBody>
          <a:bodyPr anchorCtr="0" anchor="t" bIns="0" lIns="0" spcFirstLastPara="1" rIns="0" wrap="square" tIns="0">
            <a:normAutofit/>
          </a:bodyPr>
          <a:lstStyle>
            <a:lvl1pPr indent="-228600" lvl="0" marL="457200" algn="l">
              <a:lnSpc>
                <a:spcPct val="90000"/>
              </a:lnSpc>
              <a:spcBef>
                <a:spcPts val="1000"/>
              </a:spcBef>
              <a:spcAft>
                <a:spcPts val="0"/>
              </a:spcAft>
              <a:buClr>
                <a:srgbClr val="004A78"/>
              </a:buClr>
              <a:buSzPts val="1800"/>
              <a:buNone/>
              <a:defRPr sz="1800">
                <a:solidFill>
                  <a:srgbClr val="000000"/>
                </a:solidFill>
              </a:defRPr>
            </a:lvl1pPr>
            <a:lvl2pPr indent="-342900" lvl="1" marL="914400" algn="l">
              <a:lnSpc>
                <a:spcPct val="90000"/>
              </a:lnSpc>
              <a:spcBef>
                <a:spcPts val="500"/>
              </a:spcBef>
              <a:spcAft>
                <a:spcPts val="0"/>
              </a:spcAft>
              <a:buClr>
                <a:srgbClr val="004A78"/>
              </a:buClr>
              <a:buSzPts val="1800"/>
              <a:buFont typeface="Arial"/>
              <a:buChar char="‒"/>
              <a:defRPr sz="1800"/>
            </a:lvl2pPr>
            <a:lvl3pPr indent="-342900" lvl="2" marL="1371600" algn="l">
              <a:lnSpc>
                <a:spcPct val="90000"/>
              </a:lnSpc>
              <a:spcBef>
                <a:spcPts val="500"/>
              </a:spcBef>
              <a:spcAft>
                <a:spcPts val="0"/>
              </a:spcAft>
              <a:buClr>
                <a:srgbClr val="004A78"/>
              </a:buClr>
              <a:buSzPts val="1800"/>
              <a:buChar char="•"/>
              <a:defRPr sz="1800"/>
            </a:lvl3pPr>
            <a:lvl4pPr indent="-342900" lvl="3" marL="1828800" algn="l">
              <a:lnSpc>
                <a:spcPct val="90000"/>
              </a:lnSpc>
              <a:spcBef>
                <a:spcPts val="500"/>
              </a:spcBef>
              <a:spcAft>
                <a:spcPts val="0"/>
              </a:spcAft>
              <a:buClr>
                <a:srgbClr val="004A78"/>
              </a:buClr>
              <a:buSzPts val="1800"/>
              <a:buChar char="•"/>
              <a:defRPr sz="1800"/>
            </a:lvl4pPr>
            <a:lvl5pPr indent="-342900" lvl="4" marL="2286000" algn="l">
              <a:lnSpc>
                <a:spcPct val="90000"/>
              </a:lnSpc>
              <a:spcBef>
                <a:spcPts val="500"/>
              </a:spcBef>
              <a:spcAft>
                <a:spcPts val="0"/>
              </a:spcAft>
              <a:buClr>
                <a:srgbClr val="004A78"/>
              </a:buClr>
              <a:buSzPts val="1800"/>
              <a:buChar char="•"/>
              <a:defRPr sz="18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0" name="Google Shape;110;p57"/>
          <p:cNvSpPr txBox="1"/>
          <p:nvPr/>
        </p:nvSpPr>
        <p:spPr>
          <a:xfrm>
            <a:off x="3007866" y="6323299"/>
            <a:ext cx="8956009" cy="477054"/>
          </a:xfrm>
          <a:prstGeom prst="rect">
            <a:avLst/>
          </a:prstGeom>
          <a:noFill/>
          <a:ln>
            <a:noFill/>
          </a:ln>
        </p:spPr>
        <p:txBody>
          <a:bodyPr anchorCtr="0" anchor="b" bIns="45700" lIns="0" spcFirstLastPara="1" rIns="0" wrap="square" tIns="0">
            <a:spAutoFit/>
          </a:bodyPr>
          <a:lstStyle/>
          <a:p>
            <a:pPr indent="0" lvl="0" marL="0" marR="0" rtl="0" algn="l">
              <a:lnSpc>
                <a:spcPct val="100000"/>
              </a:lnSpc>
              <a:spcBef>
                <a:spcPts val="0"/>
              </a:spcBef>
              <a:spcAft>
                <a:spcPts val="0"/>
              </a:spcAft>
              <a:buClr>
                <a:srgbClr val="004A78"/>
              </a:buClr>
              <a:buSzPts val="1400"/>
              <a:buFont typeface="arial"/>
              <a:buNone/>
            </a:pPr>
            <a:r>
              <a:rPr b="0" i="0" lang="en-US" sz="1400" u="none" cap="none" strike="noStrike">
                <a:solidFill>
                  <a:srgbClr val="004A78"/>
                </a:solidFill>
                <a:latin typeface="arial"/>
                <a:ea typeface="arial"/>
                <a:cs typeface="arial"/>
                <a:sym typeface="arial"/>
              </a:rPr>
              <a:t>[Author Name], [Book Title], [#] Edition. © [Insert Year] Cengage. All Rights Reserved. May not be scanned, copied or duplicated, or posted to a publicly accessible website, in whole or in part.</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ith Caption">
  <p:cSld name="Title and Content with Caption">
    <p:spTree>
      <p:nvGrpSpPr>
        <p:cNvPr id="111" name="Shape 111"/>
        <p:cNvGrpSpPr/>
        <p:nvPr/>
      </p:nvGrpSpPr>
      <p:grpSpPr>
        <a:xfrm>
          <a:off x="0" y="0"/>
          <a:ext cx="0" cy="0"/>
          <a:chOff x="0" y="0"/>
          <a:chExt cx="0" cy="0"/>
        </a:xfrm>
      </p:grpSpPr>
      <p:sp>
        <p:nvSpPr>
          <p:cNvPr id="112" name="Google Shape;112;p58"/>
          <p:cNvSpPr txBox="1"/>
          <p:nvPr>
            <p:ph type="title"/>
          </p:nvPr>
        </p:nvSpPr>
        <p:spPr>
          <a:xfrm>
            <a:off x="838200" y="365125"/>
            <a:ext cx="10515600" cy="672105"/>
          </a:xfrm>
          <a:prstGeom prst="rect">
            <a:avLst/>
          </a:prstGeom>
          <a:noFill/>
          <a:ln>
            <a:noFill/>
          </a:ln>
        </p:spPr>
        <p:txBody>
          <a:bodyPr anchorCtr="0" anchor="t" bIns="0" lIns="0" spcFirstLastPara="1" rIns="0" wrap="square" tIns="0">
            <a:noAutofit/>
          </a:bodyPr>
          <a:lstStyle>
            <a:lvl1pPr lvl="0" algn="ctr">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113" name="Google Shape;113;p58"/>
          <p:cNvSpPr txBox="1"/>
          <p:nvPr>
            <p:ph idx="1" type="body"/>
          </p:nvPr>
        </p:nvSpPr>
        <p:spPr>
          <a:xfrm>
            <a:off x="743576" y="1289684"/>
            <a:ext cx="10711543" cy="2750053"/>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1000"/>
              </a:spcBef>
              <a:spcAft>
                <a:spcPts val="0"/>
              </a:spcAft>
              <a:buClr>
                <a:srgbClr val="000000"/>
              </a:buClr>
              <a:buSzPts val="2400"/>
              <a:buFont typeface="Arial"/>
              <a:buNone/>
              <a:defRPr b="0" i="0" sz="2400">
                <a:solidFill>
                  <a:srgbClr val="000000"/>
                </a:solidFill>
                <a:latin typeface="Arial"/>
                <a:ea typeface="Arial"/>
                <a:cs typeface="Arial"/>
                <a:sym typeface="Arial"/>
              </a:defRPr>
            </a:lvl1pPr>
            <a:lvl2pPr indent="-228600" lvl="1" marL="914400" algn="l">
              <a:lnSpc>
                <a:spcPct val="90000"/>
              </a:lnSpc>
              <a:spcBef>
                <a:spcPts val="500"/>
              </a:spcBef>
              <a:spcAft>
                <a:spcPts val="0"/>
              </a:spcAft>
              <a:buClr>
                <a:srgbClr val="000000"/>
              </a:buClr>
              <a:buSzPts val="2400"/>
              <a:buFont typeface="Arial"/>
              <a:buNone/>
              <a:defRPr>
                <a:solidFill>
                  <a:srgbClr val="000000"/>
                </a:solidFill>
                <a:latin typeface="Arial"/>
                <a:ea typeface="Arial"/>
                <a:cs typeface="Arial"/>
                <a:sym typeface="Arial"/>
              </a:defRPr>
            </a:lvl2pPr>
            <a:lvl3pPr indent="-355600" lvl="2" marL="1371600" algn="l">
              <a:lnSpc>
                <a:spcPct val="90000"/>
              </a:lnSpc>
              <a:spcBef>
                <a:spcPts val="500"/>
              </a:spcBef>
              <a:spcAft>
                <a:spcPts val="0"/>
              </a:spcAft>
              <a:buClr>
                <a:schemeClr val="lt1"/>
              </a:buClr>
              <a:buSzPts val="2000"/>
              <a:buChar char="•"/>
              <a:defRPr>
                <a:solidFill>
                  <a:schemeClr val="lt1"/>
                </a:solidFill>
                <a:latin typeface="Arial"/>
                <a:ea typeface="Arial"/>
                <a:cs typeface="Arial"/>
                <a:sym typeface="Arial"/>
              </a:defRPr>
            </a:lvl3pPr>
            <a:lvl4pPr indent="-342900" lvl="3" marL="1828800" algn="l">
              <a:lnSpc>
                <a:spcPct val="90000"/>
              </a:lnSpc>
              <a:spcBef>
                <a:spcPts val="500"/>
              </a:spcBef>
              <a:spcAft>
                <a:spcPts val="0"/>
              </a:spcAft>
              <a:buClr>
                <a:schemeClr val="lt1"/>
              </a:buClr>
              <a:buSzPts val="1800"/>
              <a:buChar char="•"/>
              <a:defRPr>
                <a:solidFill>
                  <a:schemeClr val="lt1"/>
                </a:solidFill>
                <a:latin typeface="Arial"/>
                <a:ea typeface="Arial"/>
                <a:cs typeface="Arial"/>
                <a:sym typeface="Arial"/>
              </a:defRPr>
            </a:lvl4pPr>
            <a:lvl5pPr indent="-342900" lvl="4" marL="2286000" algn="l">
              <a:lnSpc>
                <a:spcPct val="90000"/>
              </a:lnSpc>
              <a:spcBef>
                <a:spcPts val="500"/>
              </a:spcBef>
              <a:spcAft>
                <a:spcPts val="0"/>
              </a:spcAft>
              <a:buClr>
                <a:schemeClr val="lt1"/>
              </a:buClr>
              <a:buSzPts val="1800"/>
              <a:buChar char="•"/>
              <a:defRPr>
                <a:solidFill>
                  <a:schemeClr val="lt1"/>
                </a:solidFill>
                <a:latin typeface="Arial"/>
                <a:ea typeface="Arial"/>
                <a:cs typeface="Arial"/>
                <a:sym typeface="Aria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4" name="Google Shape;114;p58"/>
          <p:cNvSpPr txBox="1"/>
          <p:nvPr>
            <p:ph idx="2" type="body"/>
          </p:nvPr>
        </p:nvSpPr>
        <p:spPr>
          <a:xfrm>
            <a:off x="740228" y="4846655"/>
            <a:ext cx="10711543" cy="825500"/>
          </a:xfrm>
          <a:prstGeom prst="rect">
            <a:avLst/>
          </a:prstGeom>
          <a:noFill/>
          <a:ln>
            <a:noFill/>
          </a:ln>
        </p:spPr>
        <p:txBody>
          <a:bodyPr anchorCtr="0" anchor="t" bIns="0" lIns="0" spcFirstLastPara="1" rIns="0" wrap="square" tIns="0">
            <a:noAutofit/>
          </a:bodyPr>
          <a:lstStyle>
            <a:lvl1pPr indent="-228600" lvl="0" marL="457200" marR="0" algn="l">
              <a:lnSpc>
                <a:spcPct val="100000"/>
              </a:lnSpc>
              <a:spcBef>
                <a:spcPts val="0"/>
              </a:spcBef>
              <a:spcAft>
                <a:spcPts val="0"/>
              </a:spcAft>
              <a:buClr>
                <a:srgbClr val="006298"/>
              </a:buClr>
              <a:buSzPts val="1800"/>
              <a:buFont typeface="Arial"/>
              <a:buNone/>
              <a:defRPr sz="1800">
                <a:solidFill>
                  <a:srgbClr val="006298"/>
                </a:solidFill>
                <a:latin typeface="Arial"/>
                <a:ea typeface="Arial"/>
                <a:cs typeface="Arial"/>
                <a:sym typeface="Arial"/>
              </a:defRPr>
            </a:lvl1pPr>
            <a:lvl2pPr indent="-342900" lvl="1" marL="914400" algn="l">
              <a:lnSpc>
                <a:spcPct val="90000"/>
              </a:lnSpc>
              <a:spcBef>
                <a:spcPts val="500"/>
              </a:spcBef>
              <a:spcAft>
                <a:spcPts val="0"/>
              </a:spcAft>
              <a:buClr>
                <a:srgbClr val="004A78"/>
              </a:buClr>
              <a:buSzPts val="1800"/>
              <a:buChar char="•"/>
              <a:defRPr/>
            </a:lvl2pPr>
            <a:lvl3pPr indent="-342900" lvl="2" marL="1371600" algn="l">
              <a:lnSpc>
                <a:spcPct val="90000"/>
              </a:lnSpc>
              <a:spcBef>
                <a:spcPts val="500"/>
              </a:spcBef>
              <a:spcAft>
                <a:spcPts val="0"/>
              </a:spcAft>
              <a:buClr>
                <a:srgbClr val="004A78"/>
              </a:buClr>
              <a:buSzPts val="1800"/>
              <a:buChar char="•"/>
              <a:defRPr/>
            </a:lvl3pPr>
            <a:lvl4pPr indent="-342900" lvl="3" marL="1828800" algn="l">
              <a:lnSpc>
                <a:spcPct val="90000"/>
              </a:lnSpc>
              <a:spcBef>
                <a:spcPts val="500"/>
              </a:spcBef>
              <a:spcAft>
                <a:spcPts val="0"/>
              </a:spcAft>
              <a:buClr>
                <a:srgbClr val="004A78"/>
              </a:buClr>
              <a:buSzPts val="1800"/>
              <a:buChar char="•"/>
              <a:defRPr/>
            </a:lvl4pPr>
            <a:lvl5pPr indent="-342900" lvl="4" marL="2286000" algn="l">
              <a:lnSpc>
                <a:spcPct val="90000"/>
              </a:lnSpc>
              <a:spcBef>
                <a:spcPts val="500"/>
              </a:spcBef>
              <a:spcAft>
                <a:spcPts val="0"/>
              </a:spcAft>
              <a:buClr>
                <a:srgbClr val="004A78"/>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 name="Google Shape;115;p58"/>
          <p:cNvSpPr txBox="1"/>
          <p:nvPr/>
        </p:nvSpPr>
        <p:spPr>
          <a:xfrm>
            <a:off x="3007866" y="6147324"/>
            <a:ext cx="8956009" cy="692497"/>
          </a:xfrm>
          <a:prstGeom prst="rect">
            <a:avLst/>
          </a:prstGeom>
          <a:noFill/>
          <a:ln>
            <a:noFill/>
          </a:ln>
        </p:spPr>
        <p:txBody>
          <a:bodyPr anchorCtr="0" anchor="b" bIns="45700" lIns="0" spcFirstLastPara="1" rIns="0" wrap="square" tIns="0">
            <a:spAutoFit/>
          </a:bodyPr>
          <a:lstStyle/>
          <a:p>
            <a:pPr indent="0" lvl="0" marL="0" marR="0" rtl="0" algn="l">
              <a:lnSpc>
                <a:spcPct val="100000"/>
              </a:lnSpc>
              <a:spcBef>
                <a:spcPts val="0"/>
              </a:spcBef>
              <a:spcAft>
                <a:spcPts val="0"/>
              </a:spcAft>
              <a:buClr>
                <a:srgbClr val="004A78"/>
              </a:buClr>
              <a:buSzPts val="1400"/>
              <a:buFont typeface="arial"/>
              <a:buNone/>
            </a:pPr>
            <a:r>
              <a:rPr b="0" i="0" lang="en-US" sz="1400" u="none" cap="none" strike="noStrike">
                <a:solidFill>
                  <a:srgbClr val="004A78"/>
                </a:solidFill>
                <a:latin typeface="arial"/>
                <a:ea typeface="arial"/>
                <a:cs typeface="arial"/>
                <a:sym typeface="arial"/>
              </a:rPr>
              <a:t>Camm, Cochran, Fry &amp; Ohlmann, Data Visualization - Exploring and Explaining with Data, 1st Edition. © 2021 Cengage. All Rights Reserved. May not be scanned, copied or duplicated, or posted to a publicly accessible website, in whole or in part.</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and Caption">
  <p:cSld name="Image and Caption">
    <p:spTree>
      <p:nvGrpSpPr>
        <p:cNvPr id="116" name="Shape 116"/>
        <p:cNvGrpSpPr/>
        <p:nvPr/>
      </p:nvGrpSpPr>
      <p:grpSpPr>
        <a:xfrm>
          <a:off x="0" y="0"/>
          <a:ext cx="0" cy="0"/>
          <a:chOff x="0" y="0"/>
          <a:chExt cx="0" cy="0"/>
        </a:xfrm>
      </p:grpSpPr>
      <p:sp>
        <p:nvSpPr>
          <p:cNvPr id="117" name="Google Shape;117;p59"/>
          <p:cNvSpPr txBox="1"/>
          <p:nvPr>
            <p:ph type="title"/>
          </p:nvPr>
        </p:nvSpPr>
        <p:spPr>
          <a:xfrm>
            <a:off x="838200" y="365125"/>
            <a:ext cx="10515600" cy="672105"/>
          </a:xfrm>
          <a:prstGeom prst="rect">
            <a:avLst/>
          </a:prstGeom>
          <a:noFill/>
          <a:ln>
            <a:noFill/>
          </a:ln>
        </p:spPr>
        <p:txBody>
          <a:bodyPr anchorCtr="0" anchor="t" bIns="0" lIns="0" spcFirstLastPara="1" rIns="0" wrap="square" tIns="0">
            <a:noAutofit/>
          </a:bodyPr>
          <a:lstStyle>
            <a:lvl1pPr lvl="0" algn="ctr">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118" name="Google Shape;118;p59"/>
          <p:cNvSpPr/>
          <p:nvPr>
            <p:ph idx="2" type="pic"/>
          </p:nvPr>
        </p:nvSpPr>
        <p:spPr>
          <a:xfrm>
            <a:off x="733118" y="1619557"/>
            <a:ext cx="6477000" cy="4259263"/>
          </a:xfrm>
          <a:prstGeom prst="rect">
            <a:avLst/>
          </a:prstGeom>
          <a:noFill/>
          <a:ln>
            <a:noFill/>
          </a:ln>
        </p:spPr>
      </p:sp>
      <p:sp>
        <p:nvSpPr>
          <p:cNvPr id="119" name="Google Shape;119;p59"/>
          <p:cNvSpPr txBox="1"/>
          <p:nvPr>
            <p:ph idx="1" type="body"/>
          </p:nvPr>
        </p:nvSpPr>
        <p:spPr>
          <a:xfrm>
            <a:off x="7478972" y="4070657"/>
            <a:ext cx="3976406" cy="1808163"/>
          </a:xfrm>
          <a:prstGeom prst="rect">
            <a:avLst/>
          </a:prstGeom>
          <a:noFill/>
          <a:ln>
            <a:noFill/>
          </a:ln>
        </p:spPr>
        <p:txBody>
          <a:bodyPr anchorCtr="0" anchor="t" bIns="0" lIns="0" spcFirstLastPara="1" rIns="0" wrap="square" tIns="0">
            <a:noAutofit/>
          </a:bodyPr>
          <a:lstStyle>
            <a:lvl1pPr indent="-228600" lvl="0" marL="457200" marR="0" algn="l">
              <a:lnSpc>
                <a:spcPct val="100000"/>
              </a:lnSpc>
              <a:spcBef>
                <a:spcPts val="0"/>
              </a:spcBef>
              <a:spcAft>
                <a:spcPts val="0"/>
              </a:spcAft>
              <a:buClr>
                <a:srgbClr val="006298"/>
              </a:buClr>
              <a:buSzPts val="1800"/>
              <a:buFont typeface="Arial"/>
              <a:buNone/>
              <a:defRPr sz="1800">
                <a:solidFill>
                  <a:srgbClr val="006298"/>
                </a:solidFill>
                <a:latin typeface="Arial"/>
                <a:ea typeface="Arial"/>
                <a:cs typeface="Arial"/>
                <a:sym typeface="Arial"/>
              </a:defRPr>
            </a:lvl1pPr>
            <a:lvl2pPr indent="-342900" lvl="1" marL="914400" algn="l">
              <a:lnSpc>
                <a:spcPct val="90000"/>
              </a:lnSpc>
              <a:spcBef>
                <a:spcPts val="500"/>
              </a:spcBef>
              <a:spcAft>
                <a:spcPts val="0"/>
              </a:spcAft>
              <a:buClr>
                <a:srgbClr val="004A78"/>
              </a:buClr>
              <a:buSzPts val="1800"/>
              <a:buChar char="•"/>
              <a:defRPr/>
            </a:lvl2pPr>
            <a:lvl3pPr indent="-342900" lvl="2" marL="1371600" algn="l">
              <a:lnSpc>
                <a:spcPct val="90000"/>
              </a:lnSpc>
              <a:spcBef>
                <a:spcPts val="500"/>
              </a:spcBef>
              <a:spcAft>
                <a:spcPts val="0"/>
              </a:spcAft>
              <a:buClr>
                <a:srgbClr val="004A78"/>
              </a:buClr>
              <a:buSzPts val="1800"/>
              <a:buChar char="•"/>
              <a:defRPr/>
            </a:lvl3pPr>
            <a:lvl4pPr indent="-342900" lvl="3" marL="1828800" algn="l">
              <a:lnSpc>
                <a:spcPct val="90000"/>
              </a:lnSpc>
              <a:spcBef>
                <a:spcPts val="500"/>
              </a:spcBef>
              <a:spcAft>
                <a:spcPts val="0"/>
              </a:spcAft>
              <a:buClr>
                <a:srgbClr val="004A78"/>
              </a:buClr>
              <a:buSzPts val="1800"/>
              <a:buChar char="•"/>
              <a:defRPr/>
            </a:lvl4pPr>
            <a:lvl5pPr indent="-342900" lvl="4" marL="2286000" algn="l">
              <a:lnSpc>
                <a:spcPct val="90000"/>
              </a:lnSpc>
              <a:spcBef>
                <a:spcPts val="500"/>
              </a:spcBef>
              <a:spcAft>
                <a:spcPts val="0"/>
              </a:spcAft>
              <a:buClr>
                <a:srgbClr val="004A78"/>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 name="Google Shape;120;p59"/>
          <p:cNvSpPr txBox="1"/>
          <p:nvPr/>
        </p:nvSpPr>
        <p:spPr>
          <a:xfrm>
            <a:off x="3007866" y="6147324"/>
            <a:ext cx="8956009" cy="692497"/>
          </a:xfrm>
          <a:prstGeom prst="rect">
            <a:avLst/>
          </a:prstGeom>
          <a:noFill/>
          <a:ln>
            <a:noFill/>
          </a:ln>
        </p:spPr>
        <p:txBody>
          <a:bodyPr anchorCtr="0" anchor="b" bIns="45700" lIns="0" spcFirstLastPara="1" rIns="0" wrap="square" tIns="0">
            <a:spAutoFit/>
          </a:bodyPr>
          <a:lstStyle/>
          <a:p>
            <a:pPr indent="0" lvl="0" marL="0" marR="0" rtl="0" algn="l">
              <a:lnSpc>
                <a:spcPct val="100000"/>
              </a:lnSpc>
              <a:spcBef>
                <a:spcPts val="0"/>
              </a:spcBef>
              <a:spcAft>
                <a:spcPts val="0"/>
              </a:spcAft>
              <a:buClr>
                <a:srgbClr val="004A78"/>
              </a:buClr>
              <a:buSzPts val="1400"/>
              <a:buFont typeface="arial"/>
              <a:buNone/>
            </a:pPr>
            <a:r>
              <a:rPr b="0" i="0" lang="en-US" sz="1400" u="none" cap="none" strike="noStrike">
                <a:solidFill>
                  <a:srgbClr val="004A78"/>
                </a:solidFill>
                <a:latin typeface="arial"/>
                <a:ea typeface="arial"/>
                <a:cs typeface="arial"/>
                <a:sym typeface="arial"/>
              </a:rPr>
              <a:t>Camm, Cochran, Fry &amp; Ohlmann, Data Visualization - Exploring and Explaining with Data, 1st Edition. © 2021 Cengage. All Rights Reserved. May not be scanned, copied or duplicated, or posted to a publicly accessible website, in whole or in part.</a:t>
            </a: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Sections and Images">
  <p:cSld name="Two Sections and Images">
    <p:spTree>
      <p:nvGrpSpPr>
        <p:cNvPr id="121" name="Shape 121"/>
        <p:cNvGrpSpPr/>
        <p:nvPr/>
      </p:nvGrpSpPr>
      <p:grpSpPr>
        <a:xfrm>
          <a:off x="0" y="0"/>
          <a:ext cx="0" cy="0"/>
          <a:chOff x="0" y="0"/>
          <a:chExt cx="0" cy="0"/>
        </a:xfrm>
      </p:grpSpPr>
      <p:sp>
        <p:nvSpPr>
          <p:cNvPr id="122" name="Google Shape;122;p60"/>
          <p:cNvSpPr txBox="1"/>
          <p:nvPr>
            <p:ph type="title"/>
          </p:nvPr>
        </p:nvSpPr>
        <p:spPr>
          <a:xfrm>
            <a:off x="838200" y="365125"/>
            <a:ext cx="10515600" cy="672105"/>
          </a:xfrm>
          <a:prstGeom prst="rect">
            <a:avLst/>
          </a:prstGeom>
          <a:noFill/>
          <a:ln>
            <a:noFill/>
          </a:ln>
        </p:spPr>
        <p:txBody>
          <a:bodyPr anchorCtr="0" anchor="t" bIns="0" lIns="0" spcFirstLastPara="1" rIns="0" wrap="square" tIns="0">
            <a:noAutofit/>
          </a:bodyPr>
          <a:lstStyle>
            <a:lvl1pPr lvl="0" algn="ctr">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123" name="Google Shape;123;p60"/>
          <p:cNvSpPr txBox="1"/>
          <p:nvPr>
            <p:ph idx="1" type="body"/>
          </p:nvPr>
        </p:nvSpPr>
        <p:spPr>
          <a:xfrm>
            <a:off x="743574" y="1290690"/>
            <a:ext cx="10711543" cy="348047"/>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1000"/>
              </a:spcBef>
              <a:spcAft>
                <a:spcPts val="0"/>
              </a:spcAft>
              <a:buClr>
                <a:srgbClr val="006298"/>
              </a:buClr>
              <a:buSzPts val="2400"/>
              <a:buNone/>
              <a:defRPr b="1" i="0" sz="2400">
                <a:solidFill>
                  <a:srgbClr val="006298"/>
                </a:solidFill>
                <a:latin typeface="Arial"/>
                <a:ea typeface="Arial"/>
                <a:cs typeface="Arial"/>
                <a:sym typeface="Arial"/>
              </a:defRPr>
            </a:lvl1pPr>
            <a:lvl2pPr indent="-381000" lvl="1" marL="914400" algn="l">
              <a:lnSpc>
                <a:spcPct val="90000"/>
              </a:lnSpc>
              <a:spcBef>
                <a:spcPts val="500"/>
              </a:spcBef>
              <a:spcAft>
                <a:spcPts val="0"/>
              </a:spcAft>
              <a:buClr>
                <a:schemeClr val="lt1"/>
              </a:buClr>
              <a:buSzPts val="2400"/>
              <a:buChar char="•"/>
              <a:defRPr>
                <a:solidFill>
                  <a:schemeClr val="lt1"/>
                </a:solidFill>
                <a:latin typeface="Arial"/>
                <a:ea typeface="Arial"/>
                <a:cs typeface="Arial"/>
                <a:sym typeface="Arial"/>
              </a:defRPr>
            </a:lvl2pPr>
            <a:lvl3pPr indent="-355600" lvl="2" marL="1371600" algn="l">
              <a:lnSpc>
                <a:spcPct val="90000"/>
              </a:lnSpc>
              <a:spcBef>
                <a:spcPts val="500"/>
              </a:spcBef>
              <a:spcAft>
                <a:spcPts val="0"/>
              </a:spcAft>
              <a:buClr>
                <a:schemeClr val="lt1"/>
              </a:buClr>
              <a:buSzPts val="2000"/>
              <a:buChar char="•"/>
              <a:defRPr>
                <a:solidFill>
                  <a:schemeClr val="lt1"/>
                </a:solidFill>
                <a:latin typeface="Arial"/>
                <a:ea typeface="Arial"/>
                <a:cs typeface="Arial"/>
                <a:sym typeface="Arial"/>
              </a:defRPr>
            </a:lvl3pPr>
            <a:lvl4pPr indent="-342900" lvl="3" marL="1828800" algn="l">
              <a:lnSpc>
                <a:spcPct val="90000"/>
              </a:lnSpc>
              <a:spcBef>
                <a:spcPts val="500"/>
              </a:spcBef>
              <a:spcAft>
                <a:spcPts val="0"/>
              </a:spcAft>
              <a:buClr>
                <a:schemeClr val="lt1"/>
              </a:buClr>
              <a:buSzPts val="1800"/>
              <a:buChar char="•"/>
              <a:defRPr>
                <a:solidFill>
                  <a:schemeClr val="lt1"/>
                </a:solidFill>
                <a:latin typeface="Arial"/>
                <a:ea typeface="Arial"/>
                <a:cs typeface="Arial"/>
                <a:sym typeface="Arial"/>
              </a:defRPr>
            </a:lvl4pPr>
            <a:lvl5pPr indent="-342900" lvl="4" marL="2286000" algn="l">
              <a:lnSpc>
                <a:spcPct val="90000"/>
              </a:lnSpc>
              <a:spcBef>
                <a:spcPts val="500"/>
              </a:spcBef>
              <a:spcAft>
                <a:spcPts val="0"/>
              </a:spcAft>
              <a:buClr>
                <a:schemeClr val="lt1"/>
              </a:buClr>
              <a:buSzPts val="1800"/>
              <a:buChar char="•"/>
              <a:defRPr>
                <a:solidFill>
                  <a:schemeClr val="lt1"/>
                </a:solidFill>
                <a:latin typeface="Arial"/>
                <a:ea typeface="Arial"/>
                <a:cs typeface="Arial"/>
                <a:sym typeface="Aria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4" name="Google Shape;124;p60"/>
          <p:cNvSpPr txBox="1"/>
          <p:nvPr>
            <p:ph idx="2" type="body"/>
          </p:nvPr>
        </p:nvSpPr>
        <p:spPr>
          <a:xfrm>
            <a:off x="743573" y="3389727"/>
            <a:ext cx="10711543" cy="348047"/>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1000"/>
              </a:spcBef>
              <a:spcAft>
                <a:spcPts val="0"/>
              </a:spcAft>
              <a:buClr>
                <a:srgbClr val="006298"/>
              </a:buClr>
              <a:buSzPts val="2400"/>
              <a:buNone/>
              <a:defRPr b="1" i="0" sz="2400">
                <a:solidFill>
                  <a:srgbClr val="006298"/>
                </a:solidFill>
                <a:latin typeface="Arial"/>
                <a:ea typeface="Arial"/>
                <a:cs typeface="Arial"/>
                <a:sym typeface="Arial"/>
              </a:defRPr>
            </a:lvl1pPr>
            <a:lvl2pPr indent="-381000" lvl="1" marL="914400" algn="l">
              <a:lnSpc>
                <a:spcPct val="90000"/>
              </a:lnSpc>
              <a:spcBef>
                <a:spcPts val="500"/>
              </a:spcBef>
              <a:spcAft>
                <a:spcPts val="0"/>
              </a:spcAft>
              <a:buClr>
                <a:schemeClr val="lt1"/>
              </a:buClr>
              <a:buSzPts val="2400"/>
              <a:buChar char="•"/>
              <a:defRPr>
                <a:solidFill>
                  <a:schemeClr val="lt1"/>
                </a:solidFill>
                <a:latin typeface="Arial"/>
                <a:ea typeface="Arial"/>
                <a:cs typeface="Arial"/>
                <a:sym typeface="Arial"/>
              </a:defRPr>
            </a:lvl2pPr>
            <a:lvl3pPr indent="-355600" lvl="2" marL="1371600" algn="l">
              <a:lnSpc>
                <a:spcPct val="90000"/>
              </a:lnSpc>
              <a:spcBef>
                <a:spcPts val="500"/>
              </a:spcBef>
              <a:spcAft>
                <a:spcPts val="0"/>
              </a:spcAft>
              <a:buClr>
                <a:schemeClr val="lt1"/>
              </a:buClr>
              <a:buSzPts val="2000"/>
              <a:buChar char="•"/>
              <a:defRPr>
                <a:solidFill>
                  <a:schemeClr val="lt1"/>
                </a:solidFill>
                <a:latin typeface="Arial"/>
                <a:ea typeface="Arial"/>
                <a:cs typeface="Arial"/>
                <a:sym typeface="Arial"/>
              </a:defRPr>
            </a:lvl3pPr>
            <a:lvl4pPr indent="-342900" lvl="3" marL="1828800" algn="l">
              <a:lnSpc>
                <a:spcPct val="90000"/>
              </a:lnSpc>
              <a:spcBef>
                <a:spcPts val="500"/>
              </a:spcBef>
              <a:spcAft>
                <a:spcPts val="0"/>
              </a:spcAft>
              <a:buClr>
                <a:schemeClr val="lt1"/>
              </a:buClr>
              <a:buSzPts val="1800"/>
              <a:buChar char="•"/>
              <a:defRPr>
                <a:solidFill>
                  <a:schemeClr val="lt1"/>
                </a:solidFill>
                <a:latin typeface="Arial"/>
                <a:ea typeface="Arial"/>
                <a:cs typeface="Arial"/>
                <a:sym typeface="Arial"/>
              </a:defRPr>
            </a:lvl4pPr>
            <a:lvl5pPr indent="-342900" lvl="4" marL="2286000" algn="l">
              <a:lnSpc>
                <a:spcPct val="90000"/>
              </a:lnSpc>
              <a:spcBef>
                <a:spcPts val="500"/>
              </a:spcBef>
              <a:spcAft>
                <a:spcPts val="0"/>
              </a:spcAft>
              <a:buClr>
                <a:schemeClr val="lt1"/>
              </a:buClr>
              <a:buSzPts val="1800"/>
              <a:buChar char="•"/>
              <a:defRPr>
                <a:solidFill>
                  <a:schemeClr val="lt1"/>
                </a:solidFill>
                <a:latin typeface="Arial"/>
                <a:ea typeface="Arial"/>
                <a:cs typeface="Arial"/>
                <a:sym typeface="Aria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5" name="Google Shape;125;p60"/>
          <p:cNvSpPr/>
          <p:nvPr>
            <p:ph idx="3" type="pic"/>
          </p:nvPr>
        </p:nvSpPr>
        <p:spPr>
          <a:xfrm>
            <a:off x="733117" y="1757166"/>
            <a:ext cx="10721999" cy="1514131"/>
          </a:xfrm>
          <a:prstGeom prst="rect">
            <a:avLst/>
          </a:prstGeom>
          <a:noFill/>
          <a:ln>
            <a:noFill/>
          </a:ln>
        </p:spPr>
      </p:sp>
      <p:sp>
        <p:nvSpPr>
          <p:cNvPr id="126" name="Google Shape;126;p60"/>
          <p:cNvSpPr/>
          <p:nvPr>
            <p:ph idx="4" type="pic"/>
          </p:nvPr>
        </p:nvSpPr>
        <p:spPr>
          <a:xfrm>
            <a:off x="733117" y="3856204"/>
            <a:ext cx="10721999" cy="1514131"/>
          </a:xfrm>
          <a:prstGeom prst="rect">
            <a:avLst/>
          </a:prstGeom>
          <a:noFill/>
          <a:ln>
            <a:noFill/>
          </a:ln>
        </p:spPr>
      </p:sp>
      <p:sp>
        <p:nvSpPr>
          <p:cNvPr id="127" name="Google Shape;127;p60"/>
          <p:cNvSpPr txBox="1"/>
          <p:nvPr/>
        </p:nvSpPr>
        <p:spPr>
          <a:xfrm>
            <a:off x="3007866" y="6147324"/>
            <a:ext cx="8956009" cy="692497"/>
          </a:xfrm>
          <a:prstGeom prst="rect">
            <a:avLst/>
          </a:prstGeom>
          <a:noFill/>
          <a:ln>
            <a:noFill/>
          </a:ln>
        </p:spPr>
        <p:txBody>
          <a:bodyPr anchorCtr="0" anchor="b" bIns="45700" lIns="0" spcFirstLastPara="1" rIns="0" wrap="square" tIns="0">
            <a:spAutoFit/>
          </a:bodyPr>
          <a:lstStyle/>
          <a:p>
            <a:pPr indent="0" lvl="0" marL="0" marR="0" rtl="0" algn="l">
              <a:lnSpc>
                <a:spcPct val="100000"/>
              </a:lnSpc>
              <a:spcBef>
                <a:spcPts val="0"/>
              </a:spcBef>
              <a:spcAft>
                <a:spcPts val="0"/>
              </a:spcAft>
              <a:buClr>
                <a:srgbClr val="004A78"/>
              </a:buClr>
              <a:buSzPts val="1400"/>
              <a:buFont typeface="arial"/>
              <a:buNone/>
            </a:pPr>
            <a:r>
              <a:rPr b="0" i="0" lang="en-US" sz="1400" u="none" cap="none" strike="noStrike">
                <a:solidFill>
                  <a:srgbClr val="004A78"/>
                </a:solidFill>
                <a:latin typeface="arial"/>
                <a:ea typeface="arial"/>
                <a:cs typeface="arial"/>
                <a:sym typeface="arial"/>
              </a:rPr>
              <a:t>Camm, Cochran, Fry &amp; Ohlmann, Data Visualization - Exploring and Explaining with Data, 1st Edition. © 2021 Cengage. All Rights Reserved. May not be scanned, copied or duplicated, or posted to a publicly accessible website, in whole or in part.</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21" name="Shape 21"/>
        <p:cNvGrpSpPr/>
        <p:nvPr/>
      </p:nvGrpSpPr>
      <p:grpSpPr>
        <a:xfrm>
          <a:off x="0" y="0"/>
          <a:ext cx="0" cy="0"/>
          <a:chOff x="0" y="0"/>
          <a:chExt cx="0" cy="0"/>
        </a:xfrm>
      </p:grpSpPr>
      <p:sp>
        <p:nvSpPr>
          <p:cNvPr id="22" name="Google Shape;22;p43"/>
          <p:cNvSpPr txBox="1"/>
          <p:nvPr>
            <p:ph type="title"/>
          </p:nvPr>
        </p:nvSpPr>
        <p:spPr>
          <a:xfrm>
            <a:off x="838200" y="365125"/>
            <a:ext cx="10515600" cy="672105"/>
          </a:xfrm>
          <a:prstGeom prst="rect">
            <a:avLst/>
          </a:prstGeom>
          <a:noFill/>
          <a:ln>
            <a:noFill/>
          </a:ln>
        </p:spPr>
        <p:txBody>
          <a:bodyPr anchorCtr="0" anchor="t" bIns="0" lIns="0" spcFirstLastPara="1" rIns="0" wrap="square" tIns="0">
            <a:noAutofit/>
          </a:bodyPr>
          <a:lstStyle>
            <a:lvl1pPr lvl="0" algn="ctr">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3" name="Google Shape;23;p43"/>
          <p:cNvSpPr txBox="1"/>
          <p:nvPr>
            <p:ph idx="1" type="body"/>
          </p:nvPr>
        </p:nvSpPr>
        <p:spPr>
          <a:xfrm>
            <a:off x="743576" y="1289684"/>
            <a:ext cx="10711543" cy="3732692"/>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1000"/>
              </a:spcBef>
              <a:spcAft>
                <a:spcPts val="0"/>
              </a:spcAft>
              <a:buClr>
                <a:srgbClr val="000000"/>
              </a:buClr>
              <a:buSzPts val="2400"/>
              <a:buFont typeface="Arial"/>
              <a:buNone/>
              <a:defRPr b="0" i="0" sz="2400">
                <a:solidFill>
                  <a:srgbClr val="000000"/>
                </a:solidFill>
                <a:latin typeface="Arial"/>
                <a:ea typeface="Arial"/>
                <a:cs typeface="Arial"/>
                <a:sym typeface="Arial"/>
              </a:defRPr>
            </a:lvl1pPr>
            <a:lvl2pPr indent="-381000" lvl="1" marL="914400" algn="l">
              <a:lnSpc>
                <a:spcPct val="90000"/>
              </a:lnSpc>
              <a:spcBef>
                <a:spcPts val="500"/>
              </a:spcBef>
              <a:spcAft>
                <a:spcPts val="0"/>
              </a:spcAft>
              <a:buClr>
                <a:srgbClr val="000000"/>
              </a:buClr>
              <a:buSzPts val="2400"/>
              <a:buChar char="•"/>
              <a:defRPr>
                <a:solidFill>
                  <a:srgbClr val="000000"/>
                </a:solidFill>
                <a:latin typeface="Arial"/>
                <a:ea typeface="Arial"/>
                <a:cs typeface="Arial"/>
                <a:sym typeface="Arial"/>
              </a:defRPr>
            </a:lvl2pPr>
            <a:lvl3pPr indent="-355600" lvl="2" marL="1371600" algn="l">
              <a:lnSpc>
                <a:spcPct val="90000"/>
              </a:lnSpc>
              <a:spcBef>
                <a:spcPts val="500"/>
              </a:spcBef>
              <a:spcAft>
                <a:spcPts val="0"/>
              </a:spcAft>
              <a:buClr>
                <a:schemeClr val="lt1"/>
              </a:buClr>
              <a:buSzPts val="2000"/>
              <a:buChar char="•"/>
              <a:defRPr>
                <a:solidFill>
                  <a:schemeClr val="lt1"/>
                </a:solidFill>
                <a:latin typeface="Arial"/>
                <a:ea typeface="Arial"/>
                <a:cs typeface="Arial"/>
                <a:sym typeface="Arial"/>
              </a:defRPr>
            </a:lvl3pPr>
            <a:lvl4pPr indent="-342900" lvl="3" marL="1828800" algn="l">
              <a:lnSpc>
                <a:spcPct val="90000"/>
              </a:lnSpc>
              <a:spcBef>
                <a:spcPts val="500"/>
              </a:spcBef>
              <a:spcAft>
                <a:spcPts val="0"/>
              </a:spcAft>
              <a:buClr>
                <a:schemeClr val="lt1"/>
              </a:buClr>
              <a:buSzPts val="1800"/>
              <a:buChar char="•"/>
              <a:defRPr>
                <a:solidFill>
                  <a:schemeClr val="lt1"/>
                </a:solidFill>
                <a:latin typeface="Arial"/>
                <a:ea typeface="Arial"/>
                <a:cs typeface="Arial"/>
                <a:sym typeface="Arial"/>
              </a:defRPr>
            </a:lvl4pPr>
            <a:lvl5pPr indent="-342900" lvl="4" marL="2286000" algn="l">
              <a:lnSpc>
                <a:spcPct val="90000"/>
              </a:lnSpc>
              <a:spcBef>
                <a:spcPts val="500"/>
              </a:spcBef>
              <a:spcAft>
                <a:spcPts val="0"/>
              </a:spcAft>
              <a:buClr>
                <a:schemeClr val="lt1"/>
              </a:buClr>
              <a:buSzPts val="1800"/>
              <a:buChar char="•"/>
              <a:defRPr>
                <a:solidFill>
                  <a:schemeClr val="lt1"/>
                </a:solidFill>
                <a:latin typeface="Arial"/>
                <a:ea typeface="Arial"/>
                <a:cs typeface="Arial"/>
                <a:sym typeface="Aria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 name="Google Shape;24;p43"/>
          <p:cNvSpPr txBox="1"/>
          <p:nvPr/>
        </p:nvSpPr>
        <p:spPr>
          <a:xfrm>
            <a:off x="3007866" y="6147324"/>
            <a:ext cx="8956009" cy="692497"/>
          </a:xfrm>
          <a:prstGeom prst="rect">
            <a:avLst/>
          </a:prstGeom>
          <a:noFill/>
          <a:ln>
            <a:noFill/>
          </a:ln>
        </p:spPr>
        <p:txBody>
          <a:bodyPr anchorCtr="0" anchor="b" bIns="45700" lIns="0" spcFirstLastPara="1" rIns="0" wrap="square" tIns="0">
            <a:spAutoFit/>
          </a:bodyPr>
          <a:lstStyle/>
          <a:p>
            <a:pPr indent="0" lvl="0" marL="0" marR="0" rtl="0" algn="l">
              <a:lnSpc>
                <a:spcPct val="100000"/>
              </a:lnSpc>
              <a:spcBef>
                <a:spcPts val="0"/>
              </a:spcBef>
              <a:spcAft>
                <a:spcPts val="0"/>
              </a:spcAft>
              <a:buClr>
                <a:srgbClr val="004A78"/>
              </a:buClr>
              <a:buSzPts val="1400"/>
              <a:buFont typeface="arial"/>
              <a:buNone/>
            </a:pPr>
            <a:r>
              <a:rPr b="0" i="0" lang="en-US" sz="1400" u="none" cap="none" strike="noStrike">
                <a:solidFill>
                  <a:srgbClr val="004A78"/>
                </a:solidFill>
                <a:latin typeface="arial"/>
                <a:ea typeface="arial"/>
                <a:cs typeface="arial"/>
                <a:sym typeface="arial"/>
              </a:rPr>
              <a:t>Camm, Cochran, Fry &amp; Ohlmann, Data Visualization - Exploring and Explaining with Data, 1st Edition. © 2021 Cengage. All Rights Reserved. May not be scanned, copied or duplicated, or posted to a publicly accessible website, in whole or in part.</a:t>
            </a: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and Two Images">
  <p:cSld name="Section Header and Two Images">
    <p:spTree>
      <p:nvGrpSpPr>
        <p:cNvPr id="128" name="Shape 128"/>
        <p:cNvGrpSpPr/>
        <p:nvPr/>
      </p:nvGrpSpPr>
      <p:grpSpPr>
        <a:xfrm>
          <a:off x="0" y="0"/>
          <a:ext cx="0" cy="0"/>
          <a:chOff x="0" y="0"/>
          <a:chExt cx="0" cy="0"/>
        </a:xfrm>
      </p:grpSpPr>
      <p:sp>
        <p:nvSpPr>
          <p:cNvPr id="129" name="Google Shape;129;p61"/>
          <p:cNvSpPr txBox="1"/>
          <p:nvPr>
            <p:ph type="title"/>
          </p:nvPr>
        </p:nvSpPr>
        <p:spPr>
          <a:xfrm>
            <a:off x="838200" y="365125"/>
            <a:ext cx="10515600" cy="672105"/>
          </a:xfrm>
          <a:prstGeom prst="rect">
            <a:avLst/>
          </a:prstGeom>
          <a:noFill/>
          <a:ln>
            <a:noFill/>
          </a:ln>
        </p:spPr>
        <p:txBody>
          <a:bodyPr anchorCtr="0" anchor="t" bIns="0" lIns="0" spcFirstLastPara="1" rIns="0" wrap="square" tIns="0">
            <a:noAutofit/>
          </a:bodyPr>
          <a:lstStyle>
            <a:lvl1pPr lvl="0" algn="ctr">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130" name="Google Shape;130;p61"/>
          <p:cNvSpPr txBox="1"/>
          <p:nvPr>
            <p:ph idx="1" type="body"/>
          </p:nvPr>
        </p:nvSpPr>
        <p:spPr>
          <a:xfrm>
            <a:off x="743575" y="1290690"/>
            <a:ext cx="10711540" cy="348047"/>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1000"/>
              </a:spcBef>
              <a:spcAft>
                <a:spcPts val="0"/>
              </a:spcAft>
              <a:buClr>
                <a:srgbClr val="006298"/>
              </a:buClr>
              <a:buSzPts val="2400"/>
              <a:buNone/>
              <a:defRPr b="1" i="0" sz="2400">
                <a:solidFill>
                  <a:srgbClr val="006298"/>
                </a:solidFill>
                <a:latin typeface="Arial"/>
                <a:ea typeface="Arial"/>
                <a:cs typeface="Arial"/>
                <a:sym typeface="Arial"/>
              </a:defRPr>
            </a:lvl1pPr>
            <a:lvl2pPr indent="-381000" lvl="1" marL="914400" algn="l">
              <a:lnSpc>
                <a:spcPct val="90000"/>
              </a:lnSpc>
              <a:spcBef>
                <a:spcPts val="500"/>
              </a:spcBef>
              <a:spcAft>
                <a:spcPts val="0"/>
              </a:spcAft>
              <a:buClr>
                <a:schemeClr val="lt1"/>
              </a:buClr>
              <a:buSzPts val="2400"/>
              <a:buChar char="•"/>
              <a:defRPr>
                <a:solidFill>
                  <a:schemeClr val="lt1"/>
                </a:solidFill>
                <a:latin typeface="Arial"/>
                <a:ea typeface="Arial"/>
                <a:cs typeface="Arial"/>
                <a:sym typeface="Arial"/>
              </a:defRPr>
            </a:lvl2pPr>
            <a:lvl3pPr indent="-355600" lvl="2" marL="1371600" algn="l">
              <a:lnSpc>
                <a:spcPct val="90000"/>
              </a:lnSpc>
              <a:spcBef>
                <a:spcPts val="500"/>
              </a:spcBef>
              <a:spcAft>
                <a:spcPts val="0"/>
              </a:spcAft>
              <a:buClr>
                <a:schemeClr val="lt1"/>
              </a:buClr>
              <a:buSzPts val="2000"/>
              <a:buChar char="•"/>
              <a:defRPr>
                <a:solidFill>
                  <a:schemeClr val="lt1"/>
                </a:solidFill>
                <a:latin typeface="Arial"/>
                <a:ea typeface="Arial"/>
                <a:cs typeface="Arial"/>
                <a:sym typeface="Arial"/>
              </a:defRPr>
            </a:lvl3pPr>
            <a:lvl4pPr indent="-342900" lvl="3" marL="1828800" algn="l">
              <a:lnSpc>
                <a:spcPct val="90000"/>
              </a:lnSpc>
              <a:spcBef>
                <a:spcPts val="500"/>
              </a:spcBef>
              <a:spcAft>
                <a:spcPts val="0"/>
              </a:spcAft>
              <a:buClr>
                <a:schemeClr val="lt1"/>
              </a:buClr>
              <a:buSzPts val="1800"/>
              <a:buChar char="•"/>
              <a:defRPr>
                <a:solidFill>
                  <a:schemeClr val="lt1"/>
                </a:solidFill>
                <a:latin typeface="Arial"/>
                <a:ea typeface="Arial"/>
                <a:cs typeface="Arial"/>
                <a:sym typeface="Arial"/>
              </a:defRPr>
            </a:lvl4pPr>
            <a:lvl5pPr indent="-342900" lvl="4" marL="2286000" algn="l">
              <a:lnSpc>
                <a:spcPct val="90000"/>
              </a:lnSpc>
              <a:spcBef>
                <a:spcPts val="500"/>
              </a:spcBef>
              <a:spcAft>
                <a:spcPts val="0"/>
              </a:spcAft>
              <a:buClr>
                <a:schemeClr val="lt1"/>
              </a:buClr>
              <a:buSzPts val="1800"/>
              <a:buChar char="•"/>
              <a:defRPr>
                <a:solidFill>
                  <a:schemeClr val="lt1"/>
                </a:solidFill>
                <a:latin typeface="Arial"/>
                <a:ea typeface="Arial"/>
                <a:cs typeface="Arial"/>
                <a:sym typeface="Aria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 name="Google Shape;131;p61"/>
          <p:cNvSpPr/>
          <p:nvPr>
            <p:ph idx="2" type="pic"/>
          </p:nvPr>
        </p:nvSpPr>
        <p:spPr>
          <a:xfrm>
            <a:off x="733117" y="1757166"/>
            <a:ext cx="5146239" cy="3709063"/>
          </a:xfrm>
          <a:prstGeom prst="rect">
            <a:avLst/>
          </a:prstGeom>
          <a:noFill/>
          <a:ln>
            <a:noFill/>
          </a:ln>
        </p:spPr>
      </p:sp>
      <p:sp>
        <p:nvSpPr>
          <p:cNvPr id="132" name="Google Shape;132;p61"/>
          <p:cNvSpPr/>
          <p:nvPr>
            <p:ph idx="3" type="pic"/>
          </p:nvPr>
        </p:nvSpPr>
        <p:spPr>
          <a:xfrm>
            <a:off x="5983940" y="1757165"/>
            <a:ext cx="5471175" cy="3709064"/>
          </a:xfrm>
          <a:prstGeom prst="rect">
            <a:avLst/>
          </a:prstGeom>
          <a:noFill/>
          <a:ln>
            <a:noFill/>
          </a:ln>
        </p:spPr>
      </p:sp>
      <p:sp>
        <p:nvSpPr>
          <p:cNvPr id="133" name="Google Shape;133;p61"/>
          <p:cNvSpPr txBox="1"/>
          <p:nvPr/>
        </p:nvSpPr>
        <p:spPr>
          <a:xfrm>
            <a:off x="3007866" y="6147324"/>
            <a:ext cx="8956009" cy="692497"/>
          </a:xfrm>
          <a:prstGeom prst="rect">
            <a:avLst/>
          </a:prstGeom>
          <a:noFill/>
          <a:ln>
            <a:noFill/>
          </a:ln>
        </p:spPr>
        <p:txBody>
          <a:bodyPr anchorCtr="0" anchor="b" bIns="45700" lIns="0" spcFirstLastPara="1" rIns="0" wrap="square" tIns="0">
            <a:spAutoFit/>
          </a:bodyPr>
          <a:lstStyle/>
          <a:p>
            <a:pPr indent="0" lvl="0" marL="0" marR="0" rtl="0" algn="l">
              <a:lnSpc>
                <a:spcPct val="100000"/>
              </a:lnSpc>
              <a:spcBef>
                <a:spcPts val="0"/>
              </a:spcBef>
              <a:spcAft>
                <a:spcPts val="0"/>
              </a:spcAft>
              <a:buClr>
                <a:srgbClr val="004A78"/>
              </a:buClr>
              <a:buSzPts val="1400"/>
              <a:buFont typeface="arial"/>
              <a:buNone/>
            </a:pPr>
            <a:r>
              <a:rPr b="0" i="0" lang="en-US" sz="1400" u="none" cap="none" strike="noStrike">
                <a:solidFill>
                  <a:srgbClr val="004A78"/>
                </a:solidFill>
                <a:latin typeface="arial"/>
                <a:ea typeface="arial"/>
                <a:cs typeface="arial"/>
                <a:sym typeface="arial"/>
              </a:rPr>
              <a:t>Camm, Cochran, Fry &amp; Ohlmann, Data Visualization - Exploring and Explaining with Data, 1st Edition. © 2021 Cengage. All Rights Reserved. May not be scanned, copied or duplicated, or posted to a publicly accessible website, in whole or in part.</a:t>
            </a: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Sections and Images">
  <p:cSld name="Three Sections and Images">
    <p:spTree>
      <p:nvGrpSpPr>
        <p:cNvPr id="134" name="Shape 134"/>
        <p:cNvGrpSpPr/>
        <p:nvPr/>
      </p:nvGrpSpPr>
      <p:grpSpPr>
        <a:xfrm>
          <a:off x="0" y="0"/>
          <a:ext cx="0" cy="0"/>
          <a:chOff x="0" y="0"/>
          <a:chExt cx="0" cy="0"/>
        </a:xfrm>
      </p:grpSpPr>
      <p:sp>
        <p:nvSpPr>
          <p:cNvPr id="135" name="Google Shape;135;p62"/>
          <p:cNvSpPr txBox="1"/>
          <p:nvPr>
            <p:ph type="title"/>
          </p:nvPr>
        </p:nvSpPr>
        <p:spPr>
          <a:xfrm>
            <a:off x="838200" y="365125"/>
            <a:ext cx="10515600" cy="672105"/>
          </a:xfrm>
          <a:prstGeom prst="rect">
            <a:avLst/>
          </a:prstGeom>
          <a:noFill/>
          <a:ln>
            <a:noFill/>
          </a:ln>
        </p:spPr>
        <p:txBody>
          <a:bodyPr anchorCtr="0" anchor="t" bIns="0" lIns="0" spcFirstLastPara="1" rIns="0" wrap="square" tIns="0">
            <a:noAutofit/>
          </a:bodyPr>
          <a:lstStyle>
            <a:lvl1pPr lvl="0" algn="ctr">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136" name="Google Shape;136;p62"/>
          <p:cNvSpPr txBox="1"/>
          <p:nvPr>
            <p:ph idx="1" type="body"/>
          </p:nvPr>
        </p:nvSpPr>
        <p:spPr>
          <a:xfrm>
            <a:off x="743575" y="1290690"/>
            <a:ext cx="5146238" cy="348047"/>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1000"/>
              </a:spcBef>
              <a:spcAft>
                <a:spcPts val="0"/>
              </a:spcAft>
              <a:buClr>
                <a:srgbClr val="006298"/>
              </a:buClr>
              <a:buSzPts val="2400"/>
              <a:buNone/>
              <a:defRPr b="1" i="0" sz="2400">
                <a:solidFill>
                  <a:srgbClr val="006298"/>
                </a:solidFill>
                <a:latin typeface="Arial"/>
                <a:ea typeface="Arial"/>
                <a:cs typeface="Arial"/>
                <a:sym typeface="Arial"/>
              </a:defRPr>
            </a:lvl1pPr>
            <a:lvl2pPr indent="-381000" lvl="1" marL="914400" algn="l">
              <a:lnSpc>
                <a:spcPct val="90000"/>
              </a:lnSpc>
              <a:spcBef>
                <a:spcPts val="500"/>
              </a:spcBef>
              <a:spcAft>
                <a:spcPts val="0"/>
              </a:spcAft>
              <a:buClr>
                <a:schemeClr val="lt1"/>
              </a:buClr>
              <a:buSzPts val="2400"/>
              <a:buChar char="•"/>
              <a:defRPr>
                <a:solidFill>
                  <a:schemeClr val="lt1"/>
                </a:solidFill>
                <a:latin typeface="Arial"/>
                <a:ea typeface="Arial"/>
                <a:cs typeface="Arial"/>
                <a:sym typeface="Arial"/>
              </a:defRPr>
            </a:lvl2pPr>
            <a:lvl3pPr indent="-355600" lvl="2" marL="1371600" algn="l">
              <a:lnSpc>
                <a:spcPct val="90000"/>
              </a:lnSpc>
              <a:spcBef>
                <a:spcPts val="500"/>
              </a:spcBef>
              <a:spcAft>
                <a:spcPts val="0"/>
              </a:spcAft>
              <a:buClr>
                <a:schemeClr val="lt1"/>
              </a:buClr>
              <a:buSzPts val="2000"/>
              <a:buChar char="•"/>
              <a:defRPr>
                <a:solidFill>
                  <a:schemeClr val="lt1"/>
                </a:solidFill>
                <a:latin typeface="Arial"/>
                <a:ea typeface="Arial"/>
                <a:cs typeface="Arial"/>
                <a:sym typeface="Arial"/>
              </a:defRPr>
            </a:lvl3pPr>
            <a:lvl4pPr indent="-342900" lvl="3" marL="1828800" algn="l">
              <a:lnSpc>
                <a:spcPct val="90000"/>
              </a:lnSpc>
              <a:spcBef>
                <a:spcPts val="500"/>
              </a:spcBef>
              <a:spcAft>
                <a:spcPts val="0"/>
              </a:spcAft>
              <a:buClr>
                <a:schemeClr val="lt1"/>
              </a:buClr>
              <a:buSzPts val="1800"/>
              <a:buChar char="•"/>
              <a:defRPr>
                <a:solidFill>
                  <a:schemeClr val="lt1"/>
                </a:solidFill>
                <a:latin typeface="Arial"/>
                <a:ea typeface="Arial"/>
                <a:cs typeface="Arial"/>
                <a:sym typeface="Arial"/>
              </a:defRPr>
            </a:lvl4pPr>
            <a:lvl5pPr indent="-342900" lvl="4" marL="2286000" algn="l">
              <a:lnSpc>
                <a:spcPct val="90000"/>
              </a:lnSpc>
              <a:spcBef>
                <a:spcPts val="500"/>
              </a:spcBef>
              <a:spcAft>
                <a:spcPts val="0"/>
              </a:spcAft>
              <a:buClr>
                <a:schemeClr val="lt1"/>
              </a:buClr>
              <a:buSzPts val="1800"/>
              <a:buChar char="•"/>
              <a:defRPr>
                <a:solidFill>
                  <a:schemeClr val="lt1"/>
                </a:solidFill>
                <a:latin typeface="Arial"/>
                <a:ea typeface="Arial"/>
                <a:cs typeface="Arial"/>
                <a:sym typeface="Aria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7" name="Google Shape;137;p62"/>
          <p:cNvSpPr txBox="1"/>
          <p:nvPr>
            <p:ph idx="2" type="body"/>
          </p:nvPr>
        </p:nvSpPr>
        <p:spPr>
          <a:xfrm>
            <a:off x="5983940" y="1290690"/>
            <a:ext cx="5471175" cy="348047"/>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1000"/>
              </a:spcBef>
              <a:spcAft>
                <a:spcPts val="0"/>
              </a:spcAft>
              <a:buClr>
                <a:srgbClr val="006298"/>
              </a:buClr>
              <a:buSzPts val="2400"/>
              <a:buNone/>
              <a:defRPr b="1" i="0" sz="2400">
                <a:solidFill>
                  <a:srgbClr val="006298"/>
                </a:solidFill>
                <a:latin typeface="Arial"/>
                <a:ea typeface="Arial"/>
                <a:cs typeface="Arial"/>
                <a:sym typeface="Arial"/>
              </a:defRPr>
            </a:lvl1pPr>
            <a:lvl2pPr indent="-381000" lvl="1" marL="914400" algn="l">
              <a:lnSpc>
                <a:spcPct val="90000"/>
              </a:lnSpc>
              <a:spcBef>
                <a:spcPts val="500"/>
              </a:spcBef>
              <a:spcAft>
                <a:spcPts val="0"/>
              </a:spcAft>
              <a:buClr>
                <a:schemeClr val="lt1"/>
              </a:buClr>
              <a:buSzPts val="2400"/>
              <a:buChar char="•"/>
              <a:defRPr>
                <a:solidFill>
                  <a:schemeClr val="lt1"/>
                </a:solidFill>
                <a:latin typeface="Arial"/>
                <a:ea typeface="Arial"/>
                <a:cs typeface="Arial"/>
                <a:sym typeface="Arial"/>
              </a:defRPr>
            </a:lvl2pPr>
            <a:lvl3pPr indent="-355600" lvl="2" marL="1371600" algn="l">
              <a:lnSpc>
                <a:spcPct val="90000"/>
              </a:lnSpc>
              <a:spcBef>
                <a:spcPts val="500"/>
              </a:spcBef>
              <a:spcAft>
                <a:spcPts val="0"/>
              </a:spcAft>
              <a:buClr>
                <a:schemeClr val="lt1"/>
              </a:buClr>
              <a:buSzPts val="2000"/>
              <a:buChar char="•"/>
              <a:defRPr>
                <a:solidFill>
                  <a:schemeClr val="lt1"/>
                </a:solidFill>
                <a:latin typeface="Arial"/>
                <a:ea typeface="Arial"/>
                <a:cs typeface="Arial"/>
                <a:sym typeface="Arial"/>
              </a:defRPr>
            </a:lvl3pPr>
            <a:lvl4pPr indent="-342900" lvl="3" marL="1828800" algn="l">
              <a:lnSpc>
                <a:spcPct val="90000"/>
              </a:lnSpc>
              <a:spcBef>
                <a:spcPts val="500"/>
              </a:spcBef>
              <a:spcAft>
                <a:spcPts val="0"/>
              </a:spcAft>
              <a:buClr>
                <a:schemeClr val="lt1"/>
              </a:buClr>
              <a:buSzPts val="1800"/>
              <a:buChar char="•"/>
              <a:defRPr>
                <a:solidFill>
                  <a:schemeClr val="lt1"/>
                </a:solidFill>
                <a:latin typeface="Arial"/>
                <a:ea typeface="Arial"/>
                <a:cs typeface="Arial"/>
                <a:sym typeface="Arial"/>
              </a:defRPr>
            </a:lvl4pPr>
            <a:lvl5pPr indent="-342900" lvl="4" marL="2286000" algn="l">
              <a:lnSpc>
                <a:spcPct val="90000"/>
              </a:lnSpc>
              <a:spcBef>
                <a:spcPts val="500"/>
              </a:spcBef>
              <a:spcAft>
                <a:spcPts val="0"/>
              </a:spcAft>
              <a:buClr>
                <a:schemeClr val="lt1"/>
              </a:buClr>
              <a:buSzPts val="1800"/>
              <a:buChar char="•"/>
              <a:defRPr>
                <a:solidFill>
                  <a:schemeClr val="lt1"/>
                </a:solidFill>
                <a:latin typeface="Arial"/>
                <a:ea typeface="Arial"/>
                <a:cs typeface="Arial"/>
                <a:sym typeface="Aria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8" name="Google Shape;138;p62"/>
          <p:cNvSpPr/>
          <p:nvPr>
            <p:ph idx="3" type="pic"/>
          </p:nvPr>
        </p:nvSpPr>
        <p:spPr>
          <a:xfrm>
            <a:off x="733117" y="1757167"/>
            <a:ext cx="5146239" cy="1671834"/>
          </a:xfrm>
          <a:prstGeom prst="rect">
            <a:avLst/>
          </a:prstGeom>
          <a:noFill/>
          <a:ln>
            <a:noFill/>
          </a:ln>
        </p:spPr>
      </p:sp>
      <p:sp>
        <p:nvSpPr>
          <p:cNvPr id="139" name="Google Shape;139;p62"/>
          <p:cNvSpPr/>
          <p:nvPr>
            <p:ph idx="4" type="pic"/>
          </p:nvPr>
        </p:nvSpPr>
        <p:spPr>
          <a:xfrm>
            <a:off x="5983940" y="1757165"/>
            <a:ext cx="5471175" cy="3928578"/>
          </a:xfrm>
          <a:prstGeom prst="rect">
            <a:avLst/>
          </a:prstGeom>
          <a:noFill/>
          <a:ln>
            <a:noFill/>
          </a:ln>
        </p:spPr>
      </p:sp>
      <p:sp>
        <p:nvSpPr>
          <p:cNvPr id="140" name="Google Shape;140;p62"/>
          <p:cNvSpPr txBox="1"/>
          <p:nvPr/>
        </p:nvSpPr>
        <p:spPr>
          <a:xfrm>
            <a:off x="3007866" y="6147324"/>
            <a:ext cx="8956009" cy="692497"/>
          </a:xfrm>
          <a:prstGeom prst="rect">
            <a:avLst/>
          </a:prstGeom>
          <a:noFill/>
          <a:ln>
            <a:noFill/>
          </a:ln>
        </p:spPr>
        <p:txBody>
          <a:bodyPr anchorCtr="0" anchor="b" bIns="45700" lIns="0" spcFirstLastPara="1" rIns="0" wrap="square" tIns="0">
            <a:spAutoFit/>
          </a:bodyPr>
          <a:lstStyle/>
          <a:p>
            <a:pPr indent="0" lvl="0" marL="0" marR="0" rtl="0" algn="l">
              <a:lnSpc>
                <a:spcPct val="100000"/>
              </a:lnSpc>
              <a:spcBef>
                <a:spcPts val="0"/>
              </a:spcBef>
              <a:spcAft>
                <a:spcPts val="0"/>
              </a:spcAft>
              <a:buClr>
                <a:srgbClr val="004A78"/>
              </a:buClr>
              <a:buSzPts val="1400"/>
              <a:buFont typeface="arial"/>
              <a:buNone/>
            </a:pPr>
            <a:r>
              <a:rPr b="0" i="0" lang="en-US" sz="1400" u="none" cap="none" strike="noStrike">
                <a:solidFill>
                  <a:srgbClr val="004A78"/>
                </a:solidFill>
                <a:latin typeface="arial"/>
                <a:ea typeface="arial"/>
                <a:cs typeface="arial"/>
                <a:sym typeface="arial"/>
              </a:rPr>
              <a:t>Camm, Cochran, Fry &amp; Ohlmann, Data Visualization - Exploring and Explaining with Data, 1st Edition. © 2021 Cengage. All Rights Reserved. May not be scanned, copied or duplicated, or posted to a publicly accessible website, in whole or in part.</a:t>
            </a:r>
            <a:endParaRPr/>
          </a:p>
        </p:txBody>
      </p:sp>
      <p:sp>
        <p:nvSpPr>
          <p:cNvPr id="141" name="Google Shape;141;p62"/>
          <p:cNvSpPr txBox="1"/>
          <p:nvPr>
            <p:ph idx="5" type="body"/>
          </p:nvPr>
        </p:nvSpPr>
        <p:spPr>
          <a:xfrm>
            <a:off x="733118" y="3547432"/>
            <a:ext cx="5146238" cy="348047"/>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1000"/>
              </a:spcBef>
              <a:spcAft>
                <a:spcPts val="0"/>
              </a:spcAft>
              <a:buClr>
                <a:srgbClr val="006298"/>
              </a:buClr>
              <a:buSzPts val="2400"/>
              <a:buNone/>
              <a:defRPr b="1" i="0" sz="2400">
                <a:solidFill>
                  <a:srgbClr val="006298"/>
                </a:solidFill>
                <a:latin typeface="Arial"/>
                <a:ea typeface="Arial"/>
                <a:cs typeface="Arial"/>
                <a:sym typeface="Arial"/>
              </a:defRPr>
            </a:lvl1pPr>
            <a:lvl2pPr indent="-381000" lvl="1" marL="914400" algn="l">
              <a:lnSpc>
                <a:spcPct val="90000"/>
              </a:lnSpc>
              <a:spcBef>
                <a:spcPts val="500"/>
              </a:spcBef>
              <a:spcAft>
                <a:spcPts val="0"/>
              </a:spcAft>
              <a:buClr>
                <a:schemeClr val="lt1"/>
              </a:buClr>
              <a:buSzPts val="2400"/>
              <a:buChar char="•"/>
              <a:defRPr>
                <a:solidFill>
                  <a:schemeClr val="lt1"/>
                </a:solidFill>
                <a:latin typeface="Arial"/>
                <a:ea typeface="Arial"/>
                <a:cs typeface="Arial"/>
                <a:sym typeface="Arial"/>
              </a:defRPr>
            </a:lvl2pPr>
            <a:lvl3pPr indent="-355600" lvl="2" marL="1371600" algn="l">
              <a:lnSpc>
                <a:spcPct val="90000"/>
              </a:lnSpc>
              <a:spcBef>
                <a:spcPts val="500"/>
              </a:spcBef>
              <a:spcAft>
                <a:spcPts val="0"/>
              </a:spcAft>
              <a:buClr>
                <a:schemeClr val="lt1"/>
              </a:buClr>
              <a:buSzPts val="2000"/>
              <a:buChar char="•"/>
              <a:defRPr>
                <a:solidFill>
                  <a:schemeClr val="lt1"/>
                </a:solidFill>
                <a:latin typeface="Arial"/>
                <a:ea typeface="Arial"/>
                <a:cs typeface="Arial"/>
                <a:sym typeface="Arial"/>
              </a:defRPr>
            </a:lvl3pPr>
            <a:lvl4pPr indent="-342900" lvl="3" marL="1828800" algn="l">
              <a:lnSpc>
                <a:spcPct val="90000"/>
              </a:lnSpc>
              <a:spcBef>
                <a:spcPts val="500"/>
              </a:spcBef>
              <a:spcAft>
                <a:spcPts val="0"/>
              </a:spcAft>
              <a:buClr>
                <a:schemeClr val="lt1"/>
              </a:buClr>
              <a:buSzPts val="1800"/>
              <a:buChar char="•"/>
              <a:defRPr>
                <a:solidFill>
                  <a:schemeClr val="lt1"/>
                </a:solidFill>
                <a:latin typeface="Arial"/>
                <a:ea typeface="Arial"/>
                <a:cs typeface="Arial"/>
                <a:sym typeface="Arial"/>
              </a:defRPr>
            </a:lvl4pPr>
            <a:lvl5pPr indent="-342900" lvl="4" marL="2286000" algn="l">
              <a:lnSpc>
                <a:spcPct val="90000"/>
              </a:lnSpc>
              <a:spcBef>
                <a:spcPts val="500"/>
              </a:spcBef>
              <a:spcAft>
                <a:spcPts val="0"/>
              </a:spcAft>
              <a:buClr>
                <a:schemeClr val="lt1"/>
              </a:buClr>
              <a:buSzPts val="1800"/>
              <a:buChar char="•"/>
              <a:defRPr>
                <a:solidFill>
                  <a:schemeClr val="lt1"/>
                </a:solidFill>
                <a:latin typeface="Arial"/>
                <a:ea typeface="Arial"/>
                <a:cs typeface="Arial"/>
                <a:sym typeface="Aria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2" name="Google Shape;142;p62"/>
          <p:cNvSpPr/>
          <p:nvPr>
            <p:ph idx="6" type="pic"/>
          </p:nvPr>
        </p:nvSpPr>
        <p:spPr>
          <a:xfrm>
            <a:off x="722660" y="4013909"/>
            <a:ext cx="5146239" cy="1671834"/>
          </a:xfrm>
          <a:prstGeom prst="rect">
            <a:avLst/>
          </a:prstGeom>
          <a:noFill/>
          <a:ln>
            <a:noFill/>
          </a:ln>
        </p:spPr>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Images">
  <p:cSld name="Three Images">
    <p:spTree>
      <p:nvGrpSpPr>
        <p:cNvPr id="143" name="Shape 143"/>
        <p:cNvGrpSpPr/>
        <p:nvPr/>
      </p:nvGrpSpPr>
      <p:grpSpPr>
        <a:xfrm>
          <a:off x="0" y="0"/>
          <a:ext cx="0" cy="0"/>
          <a:chOff x="0" y="0"/>
          <a:chExt cx="0" cy="0"/>
        </a:xfrm>
      </p:grpSpPr>
      <p:sp>
        <p:nvSpPr>
          <p:cNvPr id="144" name="Google Shape;144;p63"/>
          <p:cNvSpPr txBox="1"/>
          <p:nvPr>
            <p:ph type="title"/>
          </p:nvPr>
        </p:nvSpPr>
        <p:spPr>
          <a:xfrm>
            <a:off x="838200" y="365125"/>
            <a:ext cx="10515600" cy="672105"/>
          </a:xfrm>
          <a:prstGeom prst="rect">
            <a:avLst/>
          </a:prstGeom>
          <a:noFill/>
          <a:ln>
            <a:noFill/>
          </a:ln>
        </p:spPr>
        <p:txBody>
          <a:bodyPr anchorCtr="0" anchor="t" bIns="0" lIns="0" spcFirstLastPara="1" rIns="0" wrap="square" tIns="0">
            <a:noAutofit/>
          </a:bodyPr>
          <a:lstStyle>
            <a:lvl1pPr lvl="0" algn="ctr">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145" name="Google Shape;145;p63"/>
          <p:cNvSpPr/>
          <p:nvPr>
            <p:ph idx="2" type="pic"/>
          </p:nvPr>
        </p:nvSpPr>
        <p:spPr>
          <a:xfrm>
            <a:off x="6096001" y="1660454"/>
            <a:ext cx="5254282" cy="1973899"/>
          </a:xfrm>
          <a:prstGeom prst="rect">
            <a:avLst/>
          </a:prstGeom>
          <a:noFill/>
          <a:ln>
            <a:noFill/>
          </a:ln>
        </p:spPr>
      </p:sp>
      <p:sp>
        <p:nvSpPr>
          <p:cNvPr id="146" name="Google Shape;146;p63"/>
          <p:cNvSpPr/>
          <p:nvPr>
            <p:ph idx="3" type="pic"/>
          </p:nvPr>
        </p:nvSpPr>
        <p:spPr>
          <a:xfrm>
            <a:off x="815242" y="1660454"/>
            <a:ext cx="5183174" cy="4025289"/>
          </a:xfrm>
          <a:prstGeom prst="rect">
            <a:avLst/>
          </a:prstGeom>
          <a:noFill/>
          <a:ln>
            <a:noFill/>
          </a:ln>
        </p:spPr>
      </p:sp>
      <p:sp>
        <p:nvSpPr>
          <p:cNvPr id="147" name="Google Shape;147;p63"/>
          <p:cNvSpPr txBox="1"/>
          <p:nvPr/>
        </p:nvSpPr>
        <p:spPr>
          <a:xfrm>
            <a:off x="3007866" y="6147324"/>
            <a:ext cx="8956009" cy="692497"/>
          </a:xfrm>
          <a:prstGeom prst="rect">
            <a:avLst/>
          </a:prstGeom>
          <a:noFill/>
          <a:ln>
            <a:noFill/>
          </a:ln>
        </p:spPr>
        <p:txBody>
          <a:bodyPr anchorCtr="0" anchor="b" bIns="45700" lIns="0" spcFirstLastPara="1" rIns="0" wrap="square" tIns="0">
            <a:spAutoFit/>
          </a:bodyPr>
          <a:lstStyle/>
          <a:p>
            <a:pPr indent="0" lvl="0" marL="0" marR="0" rtl="0" algn="l">
              <a:lnSpc>
                <a:spcPct val="100000"/>
              </a:lnSpc>
              <a:spcBef>
                <a:spcPts val="0"/>
              </a:spcBef>
              <a:spcAft>
                <a:spcPts val="0"/>
              </a:spcAft>
              <a:buClr>
                <a:srgbClr val="004A78"/>
              </a:buClr>
              <a:buSzPts val="1400"/>
              <a:buFont typeface="arial"/>
              <a:buNone/>
            </a:pPr>
            <a:r>
              <a:rPr b="0" i="0" lang="en-US" sz="1400" u="none" cap="none" strike="noStrike">
                <a:solidFill>
                  <a:srgbClr val="004A78"/>
                </a:solidFill>
                <a:latin typeface="arial"/>
                <a:ea typeface="arial"/>
                <a:cs typeface="arial"/>
                <a:sym typeface="arial"/>
              </a:rPr>
              <a:t>Camm, Cochran, Fry &amp; Ohlmann, Data Visualization - Exploring and Explaining with Data, 1st Edition. © 2021 Cengage. All Rights Reserved. May not be scanned, copied or duplicated, or posted to a publicly accessible website, in whole or in part.</a:t>
            </a:r>
            <a:endParaRPr/>
          </a:p>
        </p:txBody>
      </p:sp>
      <p:sp>
        <p:nvSpPr>
          <p:cNvPr id="148" name="Google Shape;148;p63"/>
          <p:cNvSpPr/>
          <p:nvPr>
            <p:ph idx="4" type="pic"/>
          </p:nvPr>
        </p:nvSpPr>
        <p:spPr>
          <a:xfrm>
            <a:off x="6096002" y="3711844"/>
            <a:ext cx="5243824" cy="1973899"/>
          </a:xfrm>
          <a:prstGeom prst="rect">
            <a:avLst/>
          </a:prstGeom>
          <a:noFill/>
          <a:ln>
            <a:noFill/>
          </a:ln>
        </p:spPr>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p:cSld name="Title and Table">
    <p:spTree>
      <p:nvGrpSpPr>
        <p:cNvPr id="149" name="Shape 149"/>
        <p:cNvGrpSpPr/>
        <p:nvPr/>
      </p:nvGrpSpPr>
      <p:grpSpPr>
        <a:xfrm>
          <a:off x="0" y="0"/>
          <a:ext cx="0" cy="0"/>
          <a:chOff x="0" y="0"/>
          <a:chExt cx="0" cy="0"/>
        </a:xfrm>
      </p:grpSpPr>
      <p:sp>
        <p:nvSpPr>
          <p:cNvPr id="150" name="Google Shape;150;p64"/>
          <p:cNvSpPr txBox="1"/>
          <p:nvPr>
            <p:ph type="title"/>
          </p:nvPr>
        </p:nvSpPr>
        <p:spPr>
          <a:xfrm>
            <a:off x="838200" y="365125"/>
            <a:ext cx="10515600" cy="672105"/>
          </a:xfrm>
          <a:prstGeom prst="rect">
            <a:avLst/>
          </a:prstGeom>
          <a:noFill/>
          <a:ln>
            <a:noFill/>
          </a:ln>
        </p:spPr>
        <p:txBody>
          <a:bodyPr anchorCtr="0" anchor="t" bIns="0" lIns="0" spcFirstLastPara="1" rIns="0" wrap="square" tIns="0">
            <a:noAutofit/>
          </a:bodyPr>
          <a:lstStyle>
            <a:lvl1pPr lvl="0" algn="ctr">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151" name="Google Shape;151;p64"/>
          <p:cNvSpPr txBox="1"/>
          <p:nvPr/>
        </p:nvSpPr>
        <p:spPr>
          <a:xfrm>
            <a:off x="3007866" y="6147324"/>
            <a:ext cx="8956009" cy="692497"/>
          </a:xfrm>
          <a:prstGeom prst="rect">
            <a:avLst/>
          </a:prstGeom>
          <a:noFill/>
          <a:ln>
            <a:noFill/>
          </a:ln>
        </p:spPr>
        <p:txBody>
          <a:bodyPr anchorCtr="0" anchor="b" bIns="45700" lIns="0" spcFirstLastPara="1" rIns="0" wrap="square" tIns="0">
            <a:spAutoFit/>
          </a:bodyPr>
          <a:lstStyle/>
          <a:p>
            <a:pPr indent="0" lvl="0" marL="0" marR="0" rtl="0" algn="l">
              <a:lnSpc>
                <a:spcPct val="100000"/>
              </a:lnSpc>
              <a:spcBef>
                <a:spcPts val="0"/>
              </a:spcBef>
              <a:spcAft>
                <a:spcPts val="0"/>
              </a:spcAft>
              <a:buClr>
                <a:srgbClr val="004A78"/>
              </a:buClr>
              <a:buSzPts val="1400"/>
              <a:buFont typeface="arial"/>
              <a:buNone/>
            </a:pPr>
            <a:r>
              <a:rPr b="0" i="0" lang="en-US" sz="1400" u="none" cap="none" strike="noStrike">
                <a:solidFill>
                  <a:srgbClr val="004A78"/>
                </a:solidFill>
                <a:latin typeface="arial"/>
                <a:ea typeface="arial"/>
                <a:cs typeface="arial"/>
                <a:sym typeface="arial"/>
              </a:rPr>
              <a:t>Camm, Cochran, Fry &amp; Ohlmann, Data Visualization - Exploring and Explaining with Data, 1st Edition. © 2021 Cengage. All Rights Reserved. May not be scanned, copied or duplicated, or posted to a publicly accessible website, in whole or in part.</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Sections with Images and Bottom Caption">
  <p:cSld name="Two Sections with Images and Bottom Caption">
    <p:spTree>
      <p:nvGrpSpPr>
        <p:cNvPr id="25" name="Shape 25"/>
        <p:cNvGrpSpPr/>
        <p:nvPr/>
      </p:nvGrpSpPr>
      <p:grpSpPr>
        <a:xfrm>
          <a:off x="0" y="0"/>
          <a:ext cx="0" cy="0"/>
          <a:chOff x="0" y="0"/>
          <a:chExt cx="0" cy="0"/>
        </a:xfrm>
      </p:grpSpPr>
      <p:sp>
        <p:nvSpPr>
          <p:cNvPr id="26" name="Google Shape;26;p44"/>
          <p:cNvSpPr txBox="1"/>
          <p:nvPr>
            <p:ph type="title"/>
          </p:nvPr>
        </p:nvSpPr>
        <p:spPr>
          <a:xfrm>
            <a:off x="838200" y="365125"/>
            <a:ext cx="10515600" cy="672105"/>
          </a:xfrm>
          <a:prstGeom prst="rect">
            <a:avLst/>
          </a:prstGeom>
          <a:noFill/>
          <a:ln>
            <a:noFill/>
          </a:ln>
        </p:spPr>
        <p:txBody>
          <a:bodyPr anchorCtr="0" anchor="t" bIns="0" lIns="0" spcFirstLastPara="1" rIns="0" wrap="square" tIns="0">
            <a:noAutofit/>
          </a:bodyPr>
          <a:lstStyle>
            <a:lvl1pPr lvl="0" algn="ctr">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7" name="Google Shape;27;p44"/>
          <p:cNvSpPr/>
          <p:nvPr>
            <p:ph idx="2" type="pic"/>
          </p:nvPr>
        </p:nvSpPr>
        <p:spPr>
          <a:xfrm>
            <a:off x="733117" y="1879341"/>
            <a:ext cx="5253155" cy="2925134"/>
          </a:xfrm>
          <a:prstGeom prst="rect">
            <a:avLst/>
          </a:prstGeom>
          <a:noFill/>
          <a:ln>
            <a:noFill/>
          </a:ln>
        </p:spPr>
      </p:sp>
      <p:sp>
        <p:nvSpPr>
          <p:cNvPr id="28" name="Google Shape;28;p44"/>
          <p:cNvSpPr txBox="1"/>
          <p:nvPr>
            <p:ph idx="1" type="body"/>
          </p:nvPr>
        </p:nvSpPr>
        <p:spPr>
          <a:xfrm>
            <a:off x="733119" y="4928460"/>
            <a:ext cx="10722260" cy="852407"/>
          </a:xfrm>
          <a:prstGeom prst="rect">
            <a:avLst/>
          </a:prstGeom>
          <a:noFill/>
          <a:ln>
            <a:noFill/>
          </a:ln>
        </p:spPr>
        <p:txBody>
          <a:bodyPr anchorCtr="0" anchor="t" bIns="0" lIns="0" spcFirstLastPara="1" rIns="0" wrap="square" tIns="0">
            <a:noAutofit/>
          </a:bodyPr>
          <a:lstStyle>
            <a:lvl1pPr indent="-228600" lvl="0" marL="457200" marR="0" algn="l">
              <a:lnSpc>
                <a:spcPct val="100000"/>
              </a:lnSpc>
              <a:spcBef>
                <a:spcPts val="0"/>
              </a:spcBef>
              <a:spcAft>
                <a:spcPts val="0"/>
              </a:spcAft>
              <a:buClr>
                <a:srgbClr val="006298"/>
              </a:buClr>
              <a:buSzPts val="1800"/>
              <a:buFont typeface="Arial"/>
              <a:buNone/>
              <a:defRPr sz="1800">
                <a:solidFill>
                  <a:srgbClr val="006298"/>
                </a:solidFill>
                <a:latin typeface="Arial"/>
                <a:ea typeface="Arial"/>
                <a:cs typeface="Arial"/>
                <a:sym typeface="Arial"/>
              </a:defRPr>
            </a:lvl1pPr>
            <a:lvl2pPr indent="-342900" lvl="1" marL="914400" algn="l">
              <a:lnSpc>
                <a:spcPct val="90000"/>
              </a:lnSpc>
              <a:spcBef>
                <a:spcPts val="500"/>
              </a:spcBef>
              <a:spcAft>
                <a:spcPts val="0"/>
              </a:spcAft>
              <a:buClr>
                <a:srgbClr val="004A78"/>
              </a:buClr>
              <a:buSzPts val="1800"/>
              <a:buChar char="•"/>
              <a:defRPr/>
            </a:lvl2pPr>
            <a:lvl3pPr indent="-342900" lvl="2" marL="1371600" algn="l">
              <a:lnSpc>
                <a:spcPct val="90000"/>
              </a:lnSpc>
              <a:spcBef>
                <a:spcPts val="500"/>
              </a:spcBef>
              <a:spcAft>
                <a:spcPts val="0"/>
              </a:spcAft>
              <a:buClr>
                <a:srgbClr val="004A78"/>
              </a:buClr>
              <a:buSzPts val="1800"/>
              <a:buChar char="•"/>
              <a:defRPr/>
            </a:lvl3pPr>
            <a:lvl4pPr indent="-342900" lvl="3" marL="1828800" algn="l">
              <a:lnSpc>
                <a:spcPct val="90000"/>
              </a:lnSpc>
              <a:spcBef>
                <a:spcPts val="500"/>
              </a:spcBef>
              <a:spcAft>
                <a:spcPts val="0"/>
              </a:spcAft>
              <a:buClr>
                <a:srgbClr val="004A78"/>
              </a:buClr>
              <a:buSzPts val="1800"/>
              <a:buChar char="•"/>
              <a:defRPr/>
            </a:lvl4pPr>
            <a:lvl5pPr indent="-342900" lvl="4" marL="2286000" algn="l">
              <a:lnSpc>
                <a:spcPct val="90000"/>
              </a:lnSpc>
              <a:spcBef>
                <a:spcPts val="500"/>
              </a:spcBef>
              <a:spcAft>
                <a:spcPts val="0"/>
              </a:spcAft>
              <a:buClr>
                <a:srgbClr val="004A78"/>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 name="Google Shape;29;p44"/>
          <p:cNvSpPr txBox="1"/>
          <p:nvPr/>
        </p:nvSpPr>
        <p:spPr>
          <a:xfrm>
            <a:off x="3007866" y="6147324"/>
            <a:ext cx="8956009" cy="692497"/>
          </a:xfrm>
          <a:prstGeom prst="rect">
            <a:avLst/>
          </a:prstGeom>
          <a:noFill/>
          <a:ln>
            <a:noFill/>
          </a:ln>
        </p:spPr>
        <p:txBody>
          <a:bodyPr anchorCtr="0" anchor="b" bIns="45700" lIns="0" spcFirstLastPara="1" rIns="0" wrap="square" tIns="0">
            <a:spAutoFit/>
          </a:bodyPr>
          <a:lstStyle/>
          <a:p>
            <a:pPr indent="0" lvl="0" marL="0" marR="0" rtl="0" algn="l">
              <a:lnSpc>
                <a:spcPct val="100000"/>
              </a:lnSpc>
              <a:spcBef>
                <a:spcPts val="0"/>
              </a:spcBef>
              <a:spcAft>
                <a:spcPts val="0"/>
              </a:spcAft>
              <a:buClr>
                <a:srgbClr val="004A78"/>
              </a:buClr>
              <a:buSzPts val="1400"/>
              <a:buFont typeface="arial"/>
              <a:buNone/>
            </a:pPr>
            <a:r>
              <a:rPr b="0" i="0" lang="en-US" sz="1400" u="none" cap="none" strike="noStrike">
                <a:solidFill>
                  <a:srgbClr val="004A78"/>
                </a:solidFill>
                <a:latin typeface="arial"/>
                <a:ea typeface="arial"/>
                <a:cs typeface="arial"/>
                <a:sym typeface="arial"/>
              </a:rPr>
              <a:t>Camm, Cochran, Fry &amp; Ohlmann, Data Visualization - Exploring and Explaining with Data, 1st Edition. © 2021 Cengage. All Rights Reserved. May not be scanned, copied or duplicated, or posted to a publicly accessible website, in whole or in part.</a:t>
            </a:r>
            <a:endParaRPr/>
          </a:p>
        </p:txBody>
      </p:sp>
      <p:sp>
        <p:nvSpPr>
          <p:cNvPr id="30" name="Google Shape;30;p44"/>
          <p:cNvSpPr txBox="1"/>
          <p:nvPr>
            <p:ph idx="3" type="body"/>
          </p:nvPr>
        </p:nvSpPr>
        <p:spPr>
          <a:xfrm>
            <a:off x="743575" y="1427368"/>
            <a:ext cx="5242697" cy="348047"/>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1000"/>
              </a:spcBef>
              <a:spcAft>
                <a:spcPts val="0"/>
              </a:spcAft>
              <a:buClr>
                <a:srgbClr val="006298"/>
              </a:buClr>
              <a:buSzPts val="2400"/>
              <a:buNone/>
              <a:defRPr b="1" i="0" sz="2400">
                <a:solidFill>
                  <a:srgbClr val="006298"/>
                </a:solidFill>
                <a:latin typeface="Arial"/>
                <a:ea typeface="Arial"/>
                <a:cs typeface="Arial"/>
                <a:sym typeface="Arial"/>
              </a:defRPr>
            </a:lvl1pPr>
            <a:lvl2pPr indent="-381000" lvl="1" marL="914400" algn="l">
              <a:lnSpc>
                <a:spcPct val="90000"/>
              </a:lnSpc>
              <a:spcBef>
                <a:spcPts val="500"/>
              </a:spcBef>
              <a:spcAft>
                <a:spcPts val="0"/>
              </a:spcAft>
              <a:buClr>
                <a:schemeClr val="lt1"/>
              </a:buClr>
              <a:buSzPts val="2400"/>
              <a:buChar char="•"/>
              <a:defRPr>
                <a:solidFill>
                  <a:schemeClr val="lt1"/>
                </a:solidFill>
                <a:latin typeface="Arial"/>
                <a:ea typeface="Arial"/>
                <a:cs typeface="Arial"/>
                <a:sym typeface="Arial"/>
              </a:defRPr>
            </a:lvl2pPr>
            <a:lvl3pPr indent="-355600" lvl="2" marL="1371600" algn="l">
              <a:lnSpc>
                <a:spcPct val="90000"/>
              </a:lnSpc>
              <a:spcBef>
                <a:spcPts val="500"/>
              </a:spcBef>
              <a:spcAft>
                <a:spcPts val="0"/>
              </a:spcAft>
              <a:buClr>
                <a:schemeClr val="lt1"/>
              </a:buClr>
              <a:buSzPts val="2000"/>
              <a:buChar char="•"/>
              <a:defRPr>
                <a:solidFill>
                  <a:schemeClr val="lt1"/>
                </a:solidFill>
                <a:latin typeface="Arial"/>
                <a:ea typeface="Arial"/>
                <a:cs typeface="Arial"/>
                <a:sym typeface="Arial"/>
              </a:defRPr>
            </a:lvl3pPr>
            <a:lvl4pPr indent="-342900" lvl="3" marL="1828800" algn="l">
              <a:lnSpc>
                <a:spcPct val="90000"/>
              </a:lnSpc>
              <a:spcBef>
                <a:spcPts val="500"/>
              </a:spcBef>
              <a:spcAft>
                <a:spcPts val="0"/>
              </a:spcAft>
              <a:buClr>
                <a:schemeClr val="lt1"/>
              </a:buClr>
              <a:buSzPts val="1800"/>
              <a:buChar char="•"/>
              <a:defRPr>
                <a:solidFill>
                  <a:schemeClr val="lt1"/>
                </a:solidFill>
                <a:latin typeface="Arial"/>
                <a:ea typeface="Arial"/>
                <a:cs typeface="Arial"/>
                <a:sym typeface="Arial"/>
              </a:defRPr>
            </a:lvl4pPr>
            <a:lvl5pPr indent="-342900" lvl="4" marL="2286000" algn="l">
              <a:lnSpc>
                <a:spcPct val="90000"/>
              </a:lnSpc>
              <a:spcBef>
                <a:spcPts val="500"/>
              </a:spcBef>
              <a:spcAft>
                <a:spcPts val="0"/>
              </a:spcAft>
              <a:buClr>
                <a:schemeClr val="lt1"/>
              </a:buClr>
              <a:buSzPts val="1800"/>
              <a:buChar char="•"/>
              <a:defRPr>
                <a:solidFill>
                  <a:schemeClr val="lt1"/>
                </a:solidFill>
                <a:latin typeface="Arial"/>
                <a:ea typeface="Arial"/>
                <a:cs typeface="Arial"/>
                <a:sym typeface="Aria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 name="Google Shape;31;p44"/>
          <p:cNvSpPr/>
          <p:nvPr>
            <p:ph idx="4" type="pic"/>
          </p:nvPr>
        </p:nvSpPr>
        <p:spPr>
          <a:xfrm>
            <a:off x="6096001" y="1879341"/>
            <a:ext cx="5257799" cy="2925134"/>
          </a:xfrm>
          <a:prstGeom prst="rect">
            <a:avLst/>
          </a:prstGeom>
          <a:noFill/>
          <a:ln>
            <a:noFill/>
          </a:ln>
        </p:spPr>
      </p:sp>
      <p:sp>
        <p:nvSpPr>
          <p:cNvPr id="32" name="Google Shape;32;p44"/>
          <p:cNvSpPr txBox="1"/>
          <p:nvPr>
            <p:ph idx="5" type="body"/>
          </p:nvPr>
        </p:nvSpPr>
        <p:spPr>
          <a:xfrm>
            <a:off x="6096001" y="1427368"/>
            <a:ext cx="5257800" cy="348047"/>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1000"/>
              </a:spcBef>
              <a:spcAft>
                <a:spcPts val="0"/>
              </a:spcAft>
              <a:buClr>
                <a:srgbClr val="006298"/>
              </a:buClr>
              <a:buSzPts val="2400"/>
              <a:buNone/>
              <a:defRPr b="1" i="0" sz="2400">
                <a:solidFill>
                  <a:srgbClr val="006298"/>
                </a:solidFill>
                <a:latin typeface="Arial"/>
                <a:ea typeface="Arial"/>
                <a:cs typeface="Arial"/>
                <a:sym typeface="Arial"/>
              </a:defRPr>
            </a:lvl1pPr>
            <a:lvl2pPr indent="-381000" lvl="1" marL="914400" algn="l">
              <a:lnSpc>
                <a:spcPct val="90000"/>
              </a:lnSpc>
              <a:spcBef>
                <a:spcPts val="500"/>
              </a:spcBef>
              <a:spcAft>
                <a:spcPts val="0"/>
              </a:spcAft>
              <a:buClr>
                <a:schemeClr val="lt1"/>
              </a:buClr>
              <a:buSzPts val="2400"/>
              <a:buChar char="•"/>
              <a:defRPr>
                <a:solidFill>
                  <a:schemeClr val="lt1"/>
                </a:solidFill>
                <a:latin typeface="Arial"/>
                <a:ea typeface="Arial"/>
                <a:cs typeface="Arial"/>
                <a:sym typeface="Arial"/>
              </a:defRPr>
            </a:lvl2pPr>
            <a:lvl3pPr indent="-355600" lvl="2" marL="1371600" algn="l">
              <a:lnSpc>
                <a:spcPct val="90000"/>
              </a:lnSpc>
              <a:spcBef>
                <a:spcPts val="500"/>
              </a:spcBef>
              <a:spcAft>
                <a:spcPts val="0"/>
              </a:spcAft>
              <a:buClr>
                <a:schemeClr val="lt1"/>
              </a:buClr>
              <a:buSzPts val="2000"/>
              <a:buChar char="•"/>
              <a:defRPr>
                <a:solidFill>
                  <a:schemeClr val="lt1"/>
                </a:solidFill>
                <a:latin typeface="Arial"/>
                <a:ea typeface="Arial"/>
                <a:cs typeface="Arial"/>
                <a:sym typeface="Arial"/>
              </a:defRPr>
            </a:lvl3pPr>
            <a:lvl4pPr indent="-342900" lvl="3" marL="1828800" algn="l">
              <a:lnSpc>
                <a:spcPct val="90000"/>
              </a:lnSpc>
              <a:spcBef>
                <a:spcPts val="500"/>
              </a:spcBef>
              <a:spcAft>
                <a:spcPts val="0"/>
              </a:spcAft>
              <a:buClr>
                <a:schemeClr val="lt1"/>
              </a:buClr>
              <a:buSzPts val="1800"/>
              <a:buChar char="•"/>
              <a:defRPr>
                <a:solidFill>
                  <a:schemeClr val="lt1"/>
                </a:solidFill>
                <a:latin typeface="Arial"/>
                <a:ea typeface="Arial"/>
                <a:cs typeface="Arial"/>
                <a:sym typeface="Arial"/>
              </a:defRPr>
            </a:lvl4pPr>
            <a:lvl5pPr indent="-342900" lvl="4" marL="2286000" algn="l">
              <a:lnSpc>
                <a:spcPct val="90000"/>
              </a:lnSpc>
              <a:spcBef>
                <a:spcPts val="500"/>
              </a:spcBef>
              <a:spcAft>
                <a:spcPts val="0"/>
              </a:spcAft>
              <a:buClr>
                <a:schemeClr val="lt1"/>
              </a:buClr>
              <a:buSzPts val="1800"/>
              <a:buChar char="•"/>
              <a:defRPr>
                <a:solidFill>
                  <a:schemeClr val="lt1"/>
                </a:solidFill>
                <a:latin typeface="Arial"/>
                <a:ea typeface="Arial"/>
                <a:cs typeface="Arial"/>
                <a:sym typeface="Aria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with Image">
  <p:cSld name="Section with Image">
    <p:spTree>
      <p:nvGrpSpPr>
        <p:cNvPr id="33" name="Shape 33"/>
        <p:cNvGrpSpPr/>
        <p:nvPr/>
      </p:nvGrpSpPr>
      <p:grpSpPr>
        <a:xfrm>
          <a:off x="0" y="0"/>
          <a:ext cx="0" cy="0"/>
          <a:chOff x="0" y="0"/>
          <a:chExt cx="0" cy="0"/>
        </a:xfrm>
      </p:grpSpPr>
      <p:sp>
        <p:nvSpPr>
          <p:cNvPr id="34" name="Google Shape;34;p45"/>
          <p:cNvSpPr txBox="1"/>
          <p:nvPr>
            <p:ph type="title"/>
          </p:nvPr>
        </p:nvSpPr>
        <p:spPr>
          <a:xfrm>
            <a:off x="838200" y="365125"/>
            <a:ext cx="10515600" cy="672105"/>
          </a:xfrm>
          <a:prstGeom prst="rect">
            <a:avLst/>
          </a:prstGeom>
          <a:noFill/>
          <a:ln>
            <a:noFill/>
          </a:ln>
        </p:spPr>
        <p:txBody>
          <a:bodyPr anchorCtr="0" anchor="t" bIns="0" lIns="0" spcFirstLastPara="1" rIns="0" wrap="square" tIns="0">
            <a:noAutofit/>
          </a:bodyPr>
          <a:lstStyle>
            <a:lvl1pPr lvl="0" algn="ctr">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35" name="Google Shape;35;p45"/>
          <p:cNvSpPr/>
          <p:nvPr>
            <p:ph idx="2" type="pic"/>
          </p:nvPr>
        </p:nvSpPr>
        <p:spPr>
          <a:xfrm>
            <a:off x="733117" y="1987827"/>
            <a:ext cx="10721999" cy="3890994"/>
          </a:xfrm>
          <a:prstGeom prst="rect">
            <a:avLst/>
          </a:prstGeom>
          <a:noFill/>
          <a:ln>
            <a:noFill/>
          </a:ln>
        </p:spPr>
      </p:sp>
      <p:sp>
        <p:nvSpPr>
          <p:cNvPr id="36" name="Google Shape;36;p45"/>
          <p:cNvSpPr txBox="1"/>
          <p:nvPr/>
        </p:nvSpPr>
        <p:spPr>
          <a:xfrm>
            <a:off x="3007866" y="6147324"/>
            <a:ext cx="8956009" cy="692497"/>
          </a:xfrm>
          <a:prstGeom prst="rect">
            <a:avLst/>
          </a:prstGeom>
          <a:noFill/>
          <a:ln>
            <a:noFill/>
          </a:ln>
        </p:spPr>
        <p:txBody>
          <a:bodyPr anchorCtr="0" anchor="b" bIns="45700" lIns="0" spcFirstLastPara="1" rIns="0" wrap="square" tIns="0">
            <a:spAutoFit/>
          </a:bodyPr>
          <a:lstStyle/>
          <a:p>
            <a:pPr indent="0" lvl="0" marL="0" marR="0" rtl="0" algn="l">
              <a:lnSpc>
                <a:spcPct val="100000"/>
              </a:lnSpc>
              <a:spcBef>
                <a:spcPts val="0"/>
              </a:spcBef>
              <a:spcAft>
                <a:spcPts val="0"/>
              </a:spcAft>
              <a:buClr>
                <a:srgbClr val="004A78"/>
              </a:buClr>
              <a:buSzPts val="1400"/>
              <a:buFont typeface="arial"/>
              <a:buNone/>
            </a:pPr>
            <a:r>
              <a:rPr b="0" i="0" lang="en-US" sz="1400" u="none" cap="none" strike="noStrike">
                <a:solidFill>
                  <a:srgbClr val="004A78"/>
                </a:solidFill>
                <a:latin typeface="arial"/>
                <a:ea typeface="arial"/>
                <a:cs typeface="arial"/>
                <a:sym typeface="arial"/>
              </a:rPr>
              <a:t>Camm, Cochran, Fry &amp; Ohlmann, Data Visualization - Exploring and Explaining with Data, 1st Edition. © 2021 Cengage. All Rights Reserved. May not be scanned, copied or duplicated, or posted to a publicly accessible website, in whole or in part.</a:t>
            </a:r>
            <a:endParaRPr/>
          </a:p>
        </p:txBody>
      </p:sp>
      <p:sp>
        <p:nvSpPr>
          <p:cNvPr id="37" name="Google Shape;37;p45"/>
          <p:cNvSpPr txBox="1"/>
          <p:nvPr>
            <p:ph idx="1" type="body"/>
          </p:nvPr>
        </p:nvSpPr>
        <p:spPr>
          <a:xfrm>
            <a:off x="743574" y="1535854"/>
            <a:ext cx="10711543" cy="348047"/>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1000"/>
              </a:spcBef>
              <a:spcAft>
                <a:spcPts val="0"/>
              </a:spcAft>
              <a:buClr>
                <a:srgbClr val="006298"/>
              </a:buClr>
              <a:buSzPts val="2400"/>
              <a:buNone/>
              <a:defRPr b="1" i="0" sz="2400">
                <a:solidFill>
                  <a:srgbClr val="006298"/>
                </a:solidFill>
                <a:latin typeface="Arial"/>
                <a:ea typeface="Arial"/>
                <a:cs typeface="Arial"/>
                <a:sym typeface="Arial"/>
              </a:defRPr>
            </a:lvl1pPr>
            <a:lvl2pPr indent="-381000" lvl="1" marL="914400" algn="l">
              <a:lnSpc>
                <a:spcPct val="90000"/>
              </a:lnSpc>
              <a:spcBef>
                <a:spcPts val="500"/>
              </a:spcBef>
              <a:spcAft>
                <a:spcPts val="0"/>
              </a:spcAft>
              <a:buClr>
                <a:schemeClr val="lt1"/>
              </a:buClr>
              <a:buSzPts val="2400"/>
              <a:buChar char="•"/>
              <a:defRPr>
                <a:solidFill>
                  <a:schemeClr val="lt1"/>
                </a:solidFill>
                <a:latin typeface="Arial"/>
                <a:ea typeface="Arial"/>
                <a:cs typeface="Arial"/>
                <a:sym typeface="Arial"/>
              </a:defRPr>
            </a:lvl2pPr>
            <a:lvl3pPr indent="-355600" lvl="2" marL="1371600" algn="l">
              <a:lnSpc>
                <a:spcPct val="90000"/>
              </a:lnSpc>
              <a:spcBef>
                <a:spcPts val="500"/>
              </a:spcBef>
              <a:spcAft>
                <a:spcPts val="0"/>
              </a:spcAft>
              <a:buClr>
                <a:schemeClr val="lt1"/>
              </a:buClr>
              <a:buSzPts val="2000"/>
              <a:buChar char="•"/>
              <a:defRPr>
                <a:solidFill>
                  <a:schemeClr val="lt1"/>
                </a:solidFill>
                <a:latin typeface="Arial"/>
                <a:ea typeface="Arial"/>
                <a:cs typeface="Arial"/>
                <a:sym typeface="Arial"/>
              </a:defRPr>
            </a:lvl3pPr>
            <a:lvl4pPr indent="-342900" lvl="3" marL="1828800" algn="l">
              <a:lnSpc>
                <a:spcPct val="90000"/>
              </a:lnSpc>
              <a:spcBef>
                <a:spcPts val="500"/>
              </a:spcBef>
              <a:spcAft>
                <a:spcPts val="0"/>
              </a:spcAft>
              <a:buClr>
                <a:schemeClr val="lt1"/>
              </a:buClr>
              <a:buSzPts val="1800"/>
              <a:buChar char="•"/>
              <a:defRPr>
                <a:solidFill>
                  <a:schemeClr val="lt1"/>
                </a:solidFill>
                <a:latin typeface="Arial"/>
                <a:ea typeface="Arial"/>
                <a:cs typeface="Arial"/>
                <a:sym typeface="Arial"/>
              </a:defRPr>
            </a:lvl4pPr>
            <a:lvl5pPr indent="-342900" lvl="4" marL="2286000" algn="l">
              <a:lnSpc>
                <a:spcPct val="90000"/>
              </a:lnSpc>
              <a:spcBef>
                <a:spcPts val="500"/>
              </a:spcBef>
              <a:spcAft>
                <a:spcPts val="0"/>
              </a:spcAft>
              <a:buClr>
                <a:schemeClr val="lt1"/>
              </a:buClr>
              <a:buSzPts val="1800"/>
              <a:buChar char="•"/>
              <a:defRPr>
                <a:solidFill>
                  <a:schemeClr val="lt1"/>
                </a:solidFill>
                <a:latin typeface="Arial"/>
                <a:ea typeface="Arial"/>
                <a:cs typeface="Arial"/>
                <a:sym typeface="Aria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Section with Image and Caption">
  <p:cSld name="1_Section with Image and Caption">
    <p:spTree>
      <p:nvGrpSpPr>
        <p:cNvPr id="38" name="Shape 38"/>
        <p:cNvGrpSpPr/>
        <p:nvPr/>
      </p:nvGrpSpPr>
      <p:grpSpPr>
        <a:xfrm>
          <a:off x="0" y="0"/>
          <a:ext cx="0" cy="0"/>
          <a:chOff x="0" y="0"/>
          <a:chExt cx="0" cy="0"/>
        </a:xfrm>
      </p:grpSpPr>
      <p:sp>
        <p:nvSpPr>
          <p:cNvPr id="39" name="Google Shape;39;p46"/>
          <p:cNvSpPr txBox="1"/>
          <p:nvPr>
            <p:ph type="title"/>
          </p:nvPr>
        </p:nvSpPr>
        <p:spPr>
          <a:xfrm>
            <a:off x="838200" y="365125"/>
            <a:ext cx="10515600" cy="672105"/>
          </a:xfrm>
          <a:prstGeom prst="rect">
            <a:avLst/>
          </a:prstGeom>
          <a:noFill/>
          <a:ln>
            <a:noFill/>
          </a:ln>
        </p:spPr>
        <p:txBody>
          <a:bodyPr anchorCtr="0" anchor="t" bIns="0" lIns="0" spcFirstLastPara="1" rIns="0" wrap="square" tIns="0">
            <a:noAutofit/>
          </a:bodyPr>
          <a:lstStyle>
            <a:lvl1pPr lvl="0" algn="ctr">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0" name="Google Shape;40;p46"/>
          <p:cNvSpPr/>
          <p:nvPr>
            <p:ph idx="2" type="pic"/>
          </p:nvPr>
        </p:nvSpPr>
        <p:spPr>
          <a:xfrm>
            <a:off x="733118" y="1987827"/>
            <a:ext cx="6477000" cy="3890994"/>
          </a:xfrm>
          <a:prstGeom prst="rect">
            <a:avLst/>
          </a:prstGeom>
          <a:noFill/>
          <a:ln>
            <a:noFill/>
          </a:ln>
        </p:spPr>
      </p:sp>
      <p:sp>
        <p:nvSpPr>
          <p:cNvPr id="41" name="Google Shape;41;p46"/>
          <p:cNvSpPr txBox="1"/>
          <p:nvPr>
            <p:ph idx="1" type="body"/>
          </p:nvPr>
        </p:nvSpPr>
        <p:spPr>
          <a:xfrm>
            <a:off x="7401339" y="1987827"/>
            <a:ext cx="4054039" cy="3890993"/>
          </a:xfrm>
          <a:prstGeom prst="rect">
            <a:avLst/>
          </a:prstGeom>
          <a:noFill/>
          <a:ln>
            <a:noFill/>
          </a:ln>
        </p:spPr>
        <p:txBody>
          <a:bodyPr anchorCtr="0" anchor="t" bIns="0" lIns="0" spcFirstLastPara="1" rIns="0" wrap="square" tIns="0">
            <a:noAutofit/>
          </a:bodyPr>
          <a:lstStyle>
            <a:lvl1pPr indent="-228600" lvl="0" marL="457200" marR="0" algn="l">
              <a:lnSpc>
                <a:spcPct val="100000"/>
              </a:lnSpc>
              <a:spcBef>
                <a:spcPts val="0"/>
              </a:spcBef>
              <a:spcAft>
                <a:spcPts val="0"/>
              </a:spcAft>
              <a:buClr>
                <a:srgbClr val="006298"/>
              </a:buClr>
              <a:buSzPts val="1800"/>
              <a:buFont typeface="Arial"/>
              <a:buNone/>
              <a:defRPr sz="1800">
                <a:solidFill>
                  <a:srgbClr val="006298"/>
                </a:solidFill>
                <a:latin typeface="Arial"/>
                <a:ea typeface="Arial"/>
                <a:cs typeface="Arial"/>
                <a:sym typeface="Arial"/>
              </a:defRPr>
            </a:lvl1pPr>
            <a:lvl2pPr indent="-342900" lvl="1" marL="914400" algn="l">
              <a:lnSpc>
                <a:spcPct val="90000"/>
              </a:lnSpc>
              <a:spcBef>
                <a:spcPts val="500"/>
              </a:spcBef>
              <a:spcAft>
                <a:spcPts val="0"/>
              </a:spcAft>
              <a:buClr>
                <a:srgbClr val="004A78"/>
              </a:buClr>
              <a:buSzPts val="1800"/>
              <a:buChar char="•"/>
              <a:defRPr/>
            </a:lvl2pPr>
            <a:lvl3pPr indent="-342900" lvl="2" marL="1371600" algn="l">
              <a:lnSpc>
                <a:spcPct val="90000"/>
              </a:lnSpc>
              <a:spcBef>
                <a:spcPts val="500"/>
              </a:spcBef>
              <a:spcAft>
                <a:spcPts val="0"/>
              </a:spcAft>
              <a:buClr>
                <a:srgbClr val="004A78"/>
              </a:buClr>
              <a:buSzPts val="1800"/>
              <a:buChar char="•"/>
              <a:defRPr/>
            </a:lvl3pPr>
            <a:lvl4pPr indent="-342900" lvl="3" marL="1828800" algn="l">
              <a:lnSpc>
                <a:spcPct val="90000"/>
              </a:lnSpc>
              <a:spcBef>
                <a:spcPts val="500"/>
              </a:spcBef>
              <a:spcAft>
                <a:spcPts val="0"/>
              </a:spcAft>
              <a:buClr>
                <a:srgbClr val="004A78"/>
              </a:buClr>
              <a:buSzPts val="1800"/>
              <a:buChar char="•"/>
              <a:defRPr/>
            </a:lvl4pPr>
            <a:lvl5pPr indent="-342900" lvl="4" marL="2286000" algn="l">
              <a:lnSpc>
                <a:spcPct val="90000"/>
              </a:lnSpc>
              <a:spcBef>
                <a:spcPts val="500"/>
              </a:spcBef>
              <a:spcAft>
                <a:spcPts val="0"/>
              </a:spcAft>
              <a:buClr>
                <a:srgbClr val="004A78"/>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 name="Google Shape;42;p46"/>
          <p:cNvSpPr txBox="1"/>
          <p:nvPr/>
        </p:nvSpPr>
        <p:spPr>
          <a:xfrm>
            <a:off x="3007866" y="6147324"/>
            <a:ext cx="8956009" cy="692497"/>
          </a:xfrm>
          <a:prstGeom prst="rect">
            <a:avLst/>
          </a:prstGeom>
          <a:noFill/>
          <a:ln>
            <a:noFill/>
          </a:ln>
        </p:spPr>
        <p:txBody>
          <a:bodyPr anchorCtr="0" anchor="b" bIns="45700" lIns="0" spcFirstLastPara="1" rIns="0" wrap="square" tIns="0">
            <a:spAutoFit/>
          </a:bodyPr>
          <a:lstStyle/>
          <a:p>
            <a:pPr indent="0" lvl="0" marL="0" marR="0" rtl="0" algn="l">
              <a:lnSpc>
                <a:spcPct val="100000"/>
              </a:lnSpc>
              <a:spcBef>
                <a:spcPts val="0"/>
              </a:spcBef>
              <a:spcAft>
                <a:spcPts val="0"/>
              </a:spcAft>
              <a:buClr>
                <a:srgbClr val="004A78"/>
              </a:buClr>
              <a:buSzPts val="1400"/>
              <a:buFont typeface="arial"/>
              <a:buNone/>
            </a:pPr>
            <a:r>
              <a:rPr b="0" i="0" lang="en-US" sz="1400" u="none" cap="none" strike="noStrike">
                <a:solidFill>
                  <a:srgbClr val="004A78"/>
                </a:solidFill>
                <a:latin typeface="arial"/>
                <a:ea typeface="arial"/>
                <a:cs typeface="arial"/>
                <a:sym typeface="arial"/>
              </a:rPr>
              <a:t>Camm, Cochran, Fry &amp; Ohlmann, Data Visualization - Exploring and Explaining with Data, 1st Edition. © 2021 Cengage. All Rights Reserved. May not be scanned, copied or duplicated, or posted to a publicly accessible website, in whole or in part.</a:t>
            </a:r>
            <a:endParaRPr/>
          </a:p>
        </p:txBody>
      </p:sp>
      <p:sp>
        <p:nvSpPr>
          <p:cNvPr id="43" name="Google Shape;43;p46"/>
          <p:cNvSpPr txBox="1"/>
          <p:nvPr>
            <p:ph idx="3" type="body"/>
          </p:nvPr>
        </p:nvSpPr>
        <p:spPr>
          <a:xfrm>
            <a:off x="743574" y="1535854"/>
            <a:ext cx="10711543" cy="348047"/>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1000"/>
              </a:spcBef>
              <a:spcAft>
                <a:spcPts val="0"/>
              </a:spcAft>
              <a:buClr>
                <a:srgbClr val="006298"/>
              </a:buClr>
              <a:buSzPts val="2400"/>
              <a:buNone/>
              <a:defRPr b="1" i="0" sz="2400">
                <a:solidFill>
                  <a:srgbClr val="006298"/>
                </a:solidFill>
                <a:latin typeface="Arial"/>
                <a:ea typeface="Arial"/>
                <a:cs typeface="Arial"/>
                <a:sym typeface="Arial"/>
              </a:defRPr>
            </a:lvl1pPr>
            <a:lvl2pPr indent="-381000" lvl="1" marL="914400" algn="l">
              <a:lnSpc>
                <a:spcPct val="90000"/>
              </a:lnSpc>
              <a:spcBef>
                <a:spcPts val="500"/>
              </a:spcBef>
              <a:spcAft>
                <a:spcPts val="0"/>
              </a:spcAft>
              <a:buClr>
                <a:schemeClr val="lt1"/>
              </a:buClr>
              <a:buSzPts val="2400"/>
              <a:buChar char="•"/>
              <a:defRPr>
                <a:solidFill>
                  <a:schemeClr val="lt1"/>
                </a:solidFill>
                <a:latin typeface="Arial"/>
                <a:ea typeface="Arial"/>
                <a:cs typeface="Arial"/>
                <a:sym typeface="Arial"/>
              </a:defRPr>
            </a:lvl2pPr>
            <a:lvl3pPr indent="-355600" lvl="2" marL="1371600" algn="l">
              <a:lnSpc>
                <a:spcPct val="90000"/>
              </a:lnSpc>
              <a:spcBef>
                <a:spcPts val="500"/>
              </a:spcBef>
              <a:spcAft>
                <a:spcPts val="0"/>
              </a:spcAft>
              <a:buClr>
                <a:schemeClr val="lt1"/>
              </a:buClr>
              <a:buSzPts val="2000"/>
              <a:buChar char="•"/>
              <a:defRPr>
                <a:solidFill>
                  <a:schemeClr val="lt1"/>
                </a:solidFill>
                <a:latin typeface="Arial"/>
                <a:ea typeface="Arial"/>
                <a:cs typeface="Arial"/>
                <a:sym typeface="Arial"/>
              </a:defRPr>
            </a:lvl3pPr>
            <a:lvl4pPr indent="-342900" lvl="3" marL="1828800" algn="l">
              <a:lnSpc>
                <a:spcPct val="90000"/>
              </a:lnSpc>
              <a:spcBef>
                <a:spcPts val="500"/>
              </a:spcBef>
              <a:spcAft>
                <a:spcPts val="0"/>
              </a:spcAft>
              <a:buClr>
                <a:schemeClr val="lt1"/>
              </a:buClr>
              <a:buSzPts val="1800"/>
              <a:buChar char="•"/>
              <a:defRPr>
                <a:solidFill>
                  <a:schemeClr val="lt1"/>
                </a:solidFill>
                <a:latin typeface="Arial"/>
                <a:ea typeface="Arial"/>
                <a:cs typeface="Arial"/>
                <a:sym typeface="Arial"/>
              </a:defRPr>
            </a:lvl4pPr>
            <a:lvl5pPr indent="-342900" lvl="4" marL="2286000" algn="l">
              <a:lnSpc>
                <a:spcPct val="90000"/>
              </a:lnSpc>
              <a:spcBef>
                <a:spcPts val="500"/>
              </a:spcBef>
              <a:spcAft>
                <a:spcPts val="0"/>
              </a:spcAft>
              <a:buClr>
                <a:schemeClr val="lt1"/>
              </a:buClr>
              <a:buSzPts val="1800"/>
              <a:buChar char="•"/>
              <a:defRPr>
                <a:solidFill>
                  <a:schemeClr val="lt1"/>
                </a:solidFill>
                <a:latin typeface="Arial"/>
                <a:ea typeface="Arial"/>
                <a:cs typeface="Arial"/>
                <a:sym typeface="Aria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wo Sections and Images">
  <p:cSld name="1_Two Sections and Images">
    <p:spTree>
      <p:nvGrpSpPr>
        <p:cNvPr id="44" name="Shape 44"/>
        <p:cNvGrpSpPr/>
        <p:nvPr/>
      </p:nvGrpSpPr>
      <p:grpSpPr>
        <a:xfrm>
          <a:off x="0" y="0"/>
          <a:ext cx="0" cy="0"/>
          <a:chOff x="0" y="0"/>
          <a:chExt cx="0" cy="0"/>
        </a:xfrm>
      </p:grpSpPr>
      <p:sp>
        <p:nvSpPr>
          <p:cNvPr id="45" name="Google Shape;45;p47"/>
          <p:cNvSpPr txBox="1"/>
          <p:nvPr>
            <p:ph type="title"/>
          </p:nvPr>
        </p:nvSpPr>
        <p:spPr>
          <a:xfrm>
            <a:off x="838200" y="365125"/>
            <a:ext cx="10515600" cy="672105"/>
          </a:xfrm>
          <a:prstGeom prst="rect">
            <a:avLst/>
          </a:prstGeom>
          <a:noFill/>
          <a:ln>
            <a:noFill/>
          </a:ln>
        </p:spPr>
        <p:txBody>
          <a:bodyPr anchorCtr="0" anchor="t" bIns="0" lIns="0" spcFirstLastPara="1" rIns="0" wrap="square" tIns="0">
            <a:noAutofit/>
          </a:bodyPr>
          <a:lstStyle>
            <a:lvl1pPr lvl="0" algn="ctr">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 name="Google Shape;46;p47"/>
          <p:cNvSpPr txBox="1"/>
          <p:nvPr>
            <p:ph idx="1" type="body"/>
          </p:nvPr>
        </p:nvSpPr>
        <p:spPr>
          <a:xfrm>
            <a:off x="743575" y="1290690"/>
            <a:ext cx="5146238" cy="348047"/>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1000"/>
              </a:spcBef>
              <a:spcAft>
                <a:spcPts val="0"/>
              </a:spcAft>
              <a:buClr>
                <a:srgbClr val="006298"/>
              </a:buClr>
              <a:buSzPts val="2400"/>
              <a:buNone/>
              <a:defRPr b="1" i="0" sz="2400">
                <a:solidFill>
                  <a:srgbClr val="006298"/>
                </a:solidFill>
                <a:latin typeface="Arial"/>
                <a:ea typeface="Arial"/>
                <a:cs typeface="Arial"/>
                <a:sym typeface="Arial"/>
              </a:defRPr>
            </a:lvl1pPr>
            <a:lvl2pPr indent="-381000" lvl="1" marL="914400" algn="l">
              <a:lnSpc>
                <a:spcPct val="90000"/>
              </a:lnSpc>
              <a:spcBef>
                <a:spcPts val="500"/>
              </a:spcBef>
              <a:spcAft>
                <a:spcPts val="0"/>
              </a:spcAft>
              <a:buClr>
                <a:schemeClr val="lt1"/>
              </a:buClr>
              <a:buSzPts val="2400"/>
              <a:buChar char="•"/>
              <a:defRPr>
                <a:solidFill>
                  <a:schemeClr val="lt1"/>
                </a:solidFill>
                <a:latin typeface="Arial"/>
                <a:ea typeface="Arial"/>
                <a:cs typeface="Arial"/>
                <a:sym typeface="Arial"/>
              </a:defRPr>
            </a:lvl2pPr>
            <a:lvl3pPr indent="-355600" lvl="2" marL="1371600" algn="l">
              <a:lnSpc>
                <a:spcPct val="90000"/>
              </a:lnSpc>
              <a:spcBef>
                <a:spcPts val="500"/>
              </a:spcBef>
              <a:spcAft>
                <a:spcPts val="0"/>
              </a:spcAft>
              <a:buClr>
                <a:schemeClr val="lt1"/>
              </a:buClr>
              <a:buSzPts val="2000"/>
              <a:buChar char="•"/>
              <a:defRPr>
                <a:solidFill>
                  <a:schemeClr val="lt1"/>
                </a:solidFill>
                <a:latin typeface="Arial"/>
                <a:ea typeface="Arial"/>
                <a:cs typeface="Arial"/>
                <a:sym typeface="Arial"/>
              </a:defRPr>
            </a:lvl3pPr>
            <a:lvl4pPr indent="-342900" lvl="3" marL="1828800" algn="l">
              <a:lnSpc>
                <a:spcPct val="90000"/>
              </a:lnSpc>
              <a:spcBef>
                <a:spcPts val="500"/>
              </a:spcBef>
              <a:spcAft>
                <a:spcPts val="0"/>
              </a:spcAft>
              <a:buClr>
                <a:schemeClr val="lt1"/>
              </a:buClr>
              <a:buSzPts val="1800"/>
              <a:buChar char="•"/>
              <a:defRPr>
                <a:solidFill>
                  <a:schemeClr val="lt1"/>
                </a:solidFill>
                <a:latin typeface="Arial"/>
                <a:ea typeface="Arial"/>
                <a:cs typeface="Arial"/>
                <a:sym typeface="Arial"/>
              </a:defRPr>
            </a:lvl4pPr>
            <a:lvl5pPr indent="-342900" lvl="4" marL="2286000" algn="l">
              <a:lnSpc>
                <a:spcPct val="90000"/>
              </a:lnSpc>
              <a:spcBef>
                <a:spcPts val="500"/>
              </a:spcBef>
              <a:spcAft>
                <a:spcPts val="0"/>
              </a:spcAft>
              <a:buClr>
                <a:schemeClr val="lt1"/>
              </a:buClr>
              <a:buSzPts val="1800"/>
              <a:buChar char="•"/>
              <a:defRPr>
                <a:solidFill>
                  <a:schemeClr val="lt1"/>
                </a:solidFill>
                <a:latin typeface="Arial"/>
                <a:ea typeface="Arial"/>
                <a:cs typeface="Arial"/>
                <a:sym typeface="Aria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 name="Google Shape;47;p47"/>
          <p:cNvSpPr txBox="1"/>
          <p:nvPr>
            <p:ph idx="2" type="body"/>
          </p:nvPr>
        </p:nvSpPr>
        <p:spPr>
          <a:xfrm>
            <a:off x="5983940" y="1290690"/>
            <a:ext cx="5471175" cy="348047"/>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1000"/>
              </a:spcBef>
              <a:spcAft>
                <a:spcPts val="0"/>
              </a:spcAft>
              <a:buClr>
                <a:srgbClr val="006298"/>
              </a:buClr>
              <a:buSzPts val="2400"/>
              <a:buNone/>
              <a:defRPr b="1" i="0" sz="2400">
                <a:solidFill>
                  <a:srgbClr val="006298"/>
                </a:solidFill>
                <a:latin typeface="Arial"/>
                <a:ea typeface="Arial"/>
                <a:cs typeface="Arial"/>
                <a:sym typeface="Arial"/>
              </a:defRPr>
            </a:lvl1pPr>
            <a:lvl2pPr indent="-381000" lvl="1" marL="914400" algn="l">
              <a:lnSpc>
                <a:spcPct val="90000"/>
              </a:lnSpc>
              <a:spcBef>
                <a:spcPts val="500"/>
              </a:spcBef>
              <a:spcAft>
                <a:spcPts val="0"/>
              </a:spcAft>
              <a:buClr>
                <a:schemeClr val="lt1"/>
              </a:buClr>
              <a:buSzPts val="2400"/>
              <a:buChar char="•"/>
              <a:defRPr>
                <a:solidFill>
                  <a:schemeClr val="lt1"/>
                </a:solidFill>
                <a:latin typeface="Arial"/>
                <a:ea typeface="Arial"/>
                <a:cs typeface="Arial"/>
                <a:sym typeface="Arial"/>
              </a:defRPr>
            </a:lvl2pPr>
            <a:lvl3pPr indent="-355600" lvl="2" marL="1371600" algn="l">
              <a:lnSpc>
                <a:spcPct val="90000"/>
              </a:lnSpc>
              <a:spcBef>
                <a:spcPts val="500"/>
              </a:spcBef>
              <a:spcAft>
                <a:spcPts val="0"/>
              </a:spcAft>
              <a:buClr>
                <a:schemeClr val="lt1"/>
              </a:buClr>
              <a:buSzPts val="2000"/>
              <a:buChar char="•"/>
              <a:defRPr>
                <a:solidFill>
                  <a:schemeClr val="lt1"/>
                </a:solidFill>
                <a:latin typeface="Arial"/>
                <a:ea typeface="Arial"/>
                <a:cs typeface="Arial"/>
                <a:sym typeface="Arial"/>
              </a:defRPr>
            </a:lvl3pPr>
            <a:lvl4pPr indent="-342900" lvl="3" marL="1828800" algn="l">
              <a:lnSpc>
                <a:spcPct val="90000"/>
              </a:lnSpc>
              <a:spcBef>
                <a:spcPts val="500"/>
              </a:spcBef>
              <a:spcAft>
                <a:spcPts val="0"/>
              </a:spcAft>
              <a:buClr>
                <a:schemeClr val="lt1"/>
              </a:buClr>
              <a:buSzPts val="1800"/>
              <a:buChar char="•"/>
              <a:defRPr>
                <a:solidFill>
                  <a:schemeClr val="lt1"/>
                </a:solidFill>
                <a:latin typeface="Arial"/>
                <a:ea typeface="Arial"/>
                <a:cs typeface="Arial"/>
                <a:sym typeface="Arial"/>
              </a:defRPr>
            </a:lvl4pPr>
            <a:lvl5pPr indent="-342900" lvl="4" marL="2286000" algn="l">
              <a:lnSpc>
                <a:spcPct val="90000"/>
              </a:lnSpc>
              <a:spcBef>
                <a:spcPts val="500"/>
              </a:spcBef>
              <a:spcAft>
                <a:spcPts val="0"/>
              </a:spcAft>
              <a:buClr>
                <a:schemeClr val="lt1"/>
              </a:buClr>
              <a:buSzPts val="1800"/>
              <a:buChar char="•"/>
              <a:defRPr>
                <a:solidFill>
                  <a:schemeClr val="lt1"/>
                </a:solidFill>
                <a:latin typeface="Arial"/>
                <a:ea typeface="Arial"/>
                <a:cs typeface="Arial"/>
                <a:sym typeface="Aria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 name="Google Shape;48;p47"/>
          <p:cNvSpPr/>
          <p:nvPr>
            <p:ph idx="3" type="pic"/>
          </p:nvPr>
        </p:nvSpPr>
        <p:spPr>
          <a:xfrm>
            <a:off x="733117" y="1757166"/>
            <a:ext cx="5146239" cy="3709063"/>
          </a:xfrm>
          <a:prstGeom prst="rect">
            <a:avLst/>
          </a:prstGeom>
          <a:noFill/>
          <a:ln>
            <a:noFill/>
          </a:ln>
        </p:spPr>
      </p:sp>
      <p:sp>
        <p:nvSpPr>
          <p:cNvPr id="49" name="Google Shape;49;p47"/>
          <p:cNvSpPr/>
          <p:nvPr>
            <p:ph idx="4" type="pic"/>
          </p:nvPr>
        </p:nvSpPr>
        <p:spPr>
          <a:xfrm>
            <a:off x="5983940" y="1757165"/>
            <a:ext cx="5471175" cy="3709064"/>
          </a:xfrm>
          <a:prstGeom prst="rect">
            <a:avLst/>
          </a:prstGeom>
          <a:noFill/>
          <a:ln>
            <a:noFill/>
          </a:ln>
        </p:spPr>
      </p:sp>
      <p:sp>
        <p:nvSpPr>
          <p:cNvPr id="50" name="Google Shape;50;p47"/>
          <p:cNvSpPr txBox="1"/>
          <p:nvPr/>
        </p:nvSpPr>
        <p:spPr>
          <a:xfrm>
            <a:off x="3007866" y="6147324"/>
            <a:ext cx="8956009" cy="692497"/>
          </a:xfrm>
          <a:prstGeom prst="rect">
            <a:avLst/>
          </a:prstGeom>
          <a:noFill/>
          <a:ln>
            <a:noFill/>
          </a:ln>
        </p:spPr>
        <p:txBody>
          <a:bodyPr anchorCtr="0" anchor="b" bIns="45700" lIns="0" spcFirstLastPara="1" rIns="0" wrap="square" tIns="0">
            <a:spAutoFit/>
          </a:bodyPr>
          <a:lstStyle/>
          <a:p>
            <a:pPr indent="0" lvl="0" marL="0" marR="0" rtl="0" algn="l">
              <a:lnSpc>
                <a:spcPct val="100000"/>
              </a:lnSpc>
              <a:spcBef>
                <a:spcPts val="0"/>
              </a:spcBef>
              <a:spcAft>
                <a:spcPts val="0"/>
              </a:spcAft>
              <a:buClr>
                <a:srgbClr val="004A78"/>
              </a:buClr>
              <a:buSzPts val="1400"/>
              <a:buFont typeface="arial"/>
              <a:buNone/>
            </a:pPr>
            <a:r>
              <a:rPr b="0" i="0" lang="en-US" sz="1400" u="none" cap="none" strike="noStrike">
                <a:solidFill>
                  <a:srgbClr val="004A78"/>
                </a:solidFill>
                <a:latin typeface="arial"/>
                <a:ea typeface="arial"/>
                <a:cs typeface="arial"/>
                <a:sym typeface="arial"/>
              </a:rPr>
              <a:t>Camm, Cochran, Fry &amp; Ohlmann, Data Visualization - Exploring and Explaining with Data, 1st Edition. © 2021 Cengage. All Rights Reserved. May not be scanned, copied or duplicated, or posted to a publicly accessible website, in whole or in part.</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ulleted List">
  <p:cSld name="Bulleted List">
    <p:spTree>
      <p:nvGrpSpPr>
        <p:cNvPr id="51" name="Shape 51"/>
        <p:cNvGrpSpPr/>
        <p:nvPr/>
      </p:nvGrpSpPr>
      <p:grpSpPr>
        <a:xfrm>
          <a:off x="0" y="0"/>
          <a:ext cx="0" cy="0"/>
          <a:chOff x="0" y="0"/>
          <a:chExt cx="0" cy="0"/>
        </a:xfrm>
      </p:grpSpPr>
      <p:sp>
        <p:nvSpPr>
          <p:cNvPr id="52" name="Google Shape;52;p48"/>
          <p:cNvSpPr txBox="1"/>
          <p:nvPr>
            <p:ph type="title"/>
          </p:nvPr>
        </p:nvSpPr>
        <p:spPr>
          <a:xfrm>
            <a:off x="838200" y="365125"/>
            <a:ext cx="10515600" cy="672105"/>
          </a:xfrm>
          <a:prstGeom prst="rect">
            <a:avLst/>
          </a:prstGeom>
          <a:noFill/>
          <a:ln>
            <a:noFill/>
          </a:ln>
        </p:spPr>
        <p:txBody>
          <a:bodyPr anchorCtr="0" anchor="t" bIns="0" lIns="0" spcFirstLastPara="1" rIns="0" wrap="square" tIns="0">
            <a:noAutofit/>
          </a:bodyPr>
          <a:lstStyle>
            <a:lvl1pPr lvl="0" algn="ctr">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3" name="Google Shape;53;p48"/>
          <p:cNvSpPr txBox="1"/>
          <p:nvPr>
            <p:ph idx="1" type="body"/>
          </p:nvPr>
        </p:nvSpPr>
        <p:spPr>
          <a:xfrm>
            <a:off x="743576" y="1638300"/>
            <a:ext cx="10711543" cy="4394200"/>
          </a:xfrm>
          <a:prstGeom prst="rect">
            <a:avLst/>
          </a:prstGeom>
          <a:noFill/>
          <a:ln>
            <a:noFill/>
          </a:ln>
        </p:spPr>
        <p:txBody>
          <a:bodyPr anchorCtr="0" anchor="t" bIns="0" lIns="0" spcFirstLastPara="1" rIns="0" wrap="square" tIns="0">
            <a:normAutofit/>
          </a:bodyPr>
          <a:lstStyle>
            <a:lvl1pPr indent="-355600" lvl="0" marL="457200" algn="l">
              <a:lnSpc>
                <a:spcPct val="90000"/>
              </a:lnSpc>
              <a:spcBef>
                <a:spcPts val="1000"/>
              </a:spcBef>
              <a:spcAft>
                <a:spcPts val="0"/>
              </a:spcAft>
              <a:buClr>
                <a:srgbClr val="004A78"/>
              </a:buClr>
              <a:buSzPts val="2000"/>
              <a:buFont typeface="Arial"/>
              <a:buChar char="•"/>
              <a:defRPr sz="2000">
                <a:solidFill>
                  <a:srgbClr val="000000"/>
                </a:solidFill>
              </a:defRPr>
            </a:lvl1pPr>
            <a:lvl2pPr indent="-355600" lvl="1" marL="914400" marR="0" algn="l">
              <a:lnSpc>
                <a:spcPct val="90000"/>
              </a:lnSpc>
              <a:spcBef>
                <a:spcPts val="500"/>
              </a:spcBef>
              <a:spcAft>
                <a:spcPts val="0"/>
              </a:spcAft>
              <a:buClr>
                <a:srgbClr val="FF6300"/>
              </a:buClr>
              <a:buSzPts val="2000"/>
              <a:buFont typeface="Arial"/>
              <a:buChar char="•"/>
              <a:defRPr sz="2000"/>
            </a:lvl2pPr>
            <a:lvl3pPr indent="-355600" lvl="2" marL="1371600" algn="l">
              <a:lnSpc>
                <a:spcPct val="90000"/>
              </a:lnSpc>
              <a:spcBef>
                <a:spcPts val="500"/>
              </a:spcBef>
              <a:spcAft>
                <a:spcPts val="0"/>
              </a:spcAft>
              <a:buClr>
                <a:srgbClr val="000000"/>
              </a:buClr>
              <a:buSzPts val="2000"/>
              <a:buFont typeface="Arial"/>
              <a:buChar char="•"/>
              <a:defRPr sz="2000"/>
            </a:lvl3pPr>
            <a:lvl4pPr indent="-292100" lvl="3" marL="1828800" algn="l">
              <a:lnSpc>
                <a:spcPct val="90000"/>
              </a:lnSpc>
              <a:spcBef>
                <a:spcPts val="500"/>
              </a:spcBef>
              <a:spcAft>
                <a:spcPts val="0"/>
              </a:spcAft>
              <a:buClr>
                <a:srgbClr val="000000"/>
              </a:buClr>
              <a:buSzPts val="1000"/>
              <a:buFont typeface="Calibri"/>
              <a:buChar char="▶"/>
              <a:defRPr sz="2000"/>
            </a:lvl4pPr>
            <a:lvl5pPr indent="-355600" lvl="4" marL="2286000" algn="l">
              <a:lnSpc>
                <a:spcPct val="90000"/>
              </a:lnSpc>
              <a:spcBef>
                <a:spcPts val="500"/>
              </a:spcBef>
              <a:spcAft>
                <a:spcPts val="0"/>
              </a:spcAft>
              <a:buClr>
                <a:srgbClr val="000000"/>
              </a:buClr>
              <a:buSzPts val="2000"/>
              <a:buFont typeface="Helvetica Neue"/>
              <a:buChar char="⁃"/>
              <a:defRPr sz="20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ullets">
  <p:cSld name="Title and Bullets">
    <p:spTree>
      <p:nvGrpSpPr>
        <p:cNvPr id="54" name="Shape 54"/>
        <p:cNvGrpSpPr/>
        <p:nvPr/>
      </p:nvGrpSpPr>
      <p:grpSpPr>
        <a:xfrm>
          <a:off x="0" y="0"/>
          <a:ext cx="0" cy="0"/>
          <a:chOff x="0" y="0"/>
          <a:chExt cx="0" cy="0"/>
        </a:xfrm>
      </p:grpSpPr>
      <p:sp>
        <p:nvSpPr>
          <p:cNvPr id="55" name="Google Shape;55;p49"/>
          <p:cNvSpPr txBox="1"/>
          <p:nvPr>
            <p:ph type="title"/>
          </p:nvPr>
        </p:nvSpPr>
        <p:spPr>
          <a:xfrm>
            <a:off x="838200" y="365125"/>
            <a:ext cx="10515600" cy="672105"/>
          </a:xfrm>
          <a:prstGeom prst="rect">
            <a:avLst/>
          </a:prstGeom>
          <a:noFill/>
          <a:ln>
            <a:noFill/>
          </a:ln>
        </p:spPr>
        <p:txBody>
          <a:bodyPr anchorCtr="0" anchor="t" bIns="0" lIns="0" spcFirstLastPara="1" rIns="0" wrap="square" tIns="0">
            <a:noAutofit/>
          </a:bodyPr>
          <a:lstStyle>
            <a:lvl1pPr lvl="0" algn="ctr">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6" name="Google Shape;56;p49"/>
          <p:cNvSpPr txBox="1"/>
          <p:nvPr>
            <p:ph idx="1" type="body"/>
          </p:nvPr>
        </p:nvSpPr>
        <p:spPr>
          <a:xfrm>
            <a:off x="743576" y="1638300"/>
            <a:ext cx="10711543" cy="4394200"/>
          </a:xfrm>
          <a:prstGeom prst="rect">
            <a:avLst/>
          </a:prstGeom>
          <a:noFill/>
          <a:ln>
            <a:noFill/>
          </a:ln>
        </p:spPr>
        <p:txBody>
          <a:bodyPr anchorCtr="0" anchor="t" bIns="0" lIns="0" spcFirstLastPara="1" rIns="0" wrap="square" tIns="0">
            <a:normAutofit/>
          </a:bodyPr>
          <a:lstStyle>
            <a:lvl1pPr indent="-355600" lvl="0" marL="457200" algn="l">
              <a:lnSpc>
                <a:spcPct val="90000"/>
              </a:lnSpc>
              <a:spcBef>
                <a:spcPts val="1000"/>
              </a:spcBef>
              <a:spcAft>
                <a:spcPts val="0"/>
              </a:spcAft>
              <a:buClr>
                <a:srgbClr val="004A78"/>
              </a:buClr>
              <a:buSzPts val="2000"/>
              <a:buFont typeface="Arial"/>
              <a:buChar char="•"/>
              <a:defRPr sz="2000">
                <a:solidFill>
                  <a:srgbClr val="004A78"/>
                </a:solidFill>
              </a:defRPr>
            </a:lvl1pPr>
            <a:lvl2pPr indent="-355600" lvl="1" marL="914400" marR="0" algn="l">
              <a:lnSpc>
                <a:spcPct val="90000"/>
              </a:lnSpc>
              <a:spcBef>
                <a:spcPts val="500"/>
              </a:spcBef>
              <a:spcAft>
                <a:spcPts val="0"/>
              </a:spcAft>
              <a:buClr>
                <a:srgbClr val="006298"/>
              </a:buClr>
              <a:buSzPts val="2000"/>
              <a:buFont typeface="Arial"/>
              <a:buChar char="•"/>
              <a:defRPr sz="2000"/>
            </a:lvl2pPr>
            <a:lvl3pPr indent="-355600" lvl="2" marL="1371600" algn="l">
              <a:lnSpc>
                <a:spcPct val="90000"/>
              </a:lnSpc>
              <a:spcBef>
                <a:spcPts val="500"/>
              </a:spcBef>
              <a:spcAft>
                <a:spcPts val="0"/>
              </a:spcAft>
              <a:buClr>
                <a:srgbClr val="000000"/>
              </a:buClr>
              <a:buSzPts val="2000"/>
              <a:buFont typeface="Arial"/>
              <a:buChar char="•"/>
              <a:defRPr sz="2000"/>
            </a:lvl3pPr>
            <a:lvl4pPr indent="-292100" lvl="3" marL="1828800" algn="l">
              <a:lnSpc>
                <a:spcPct val="90000"/>
              </a:lnSpc>
              <a:spcBef>
                <a:spcPts val="500"/>
              </a:spcBef>
              <a:spcAft>
                <a:spcPts val="0"/>
              </a:spcAft>
              <a:buClr>
                <a:srgbClr val="000000"/>
              </a:buClr>
              <a:buSzPts val="1000"/>
              <a:buFont typeface="Calibri"/>
              <a:buChar char="▶"/>
              <a:defRPr sz="2000"/>
            </a:lvl4pPr>
            <a:lvl5pPr indent="-355600" lvl="4" marL="2286000" algn="l">
              <a:lnSpc>
                <a:spcPct val="90000"/>
              </a:lnSpc>
              <a:spcBef>
                <a:spcPts val="500"/>
              </a:spcBef>
              <a:spcAft>
                <a:spcPts val="0"/>
              </a:spcAft>
              <a:buClr>
                <a:srgbClr val="000000"/>
              </a:buClr>
              <a:buSzPts val="2000"/>
              <a:buFont typeface="Helvetica Neue"/>
              <a:buChar char="⁃"/>
              <a:defRPr sz="20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 name="Google Shape;57;p49"/>
          <p:cNvSpPr txBox="1"/>
          <p:nvPr/>
        </p:nvSpPr>
        <p:spPr>
          <a:xfrm>
            <a:off x="3007866" y="6323299"/>
            <a:ext cx="8956009" cy="477054"/>
          </a:xfrm>
          <a:prstGeom prst="rect">
            <a:avLst/>
          </a:prstGeom>
          <a:noFill/>
          <a:ln>
            <a:noFill/>
          </a:ln>
        </p:spPr>
        <p:txBody>
          <a:bodyPr anchorCtr="0" anchor="b" bIns="45700" lIns="0" spcFirstLastPara="1" rIns="0" wrap="square" tIns="0">
            <a:spAutoFit/>
          </a:bodyPr>
          <a:lstStyle/>
          <a:p>
            <a:pPr indent="0" lvl="0" marL="0" marR="0" rtl="0" algn="l">
              <a:lnSpc>
                <a:spcPct val="100000"/>
              </a:lnSpc>
              <a:spcBef>
                <a:spcPts val="0"/>
              </a:spcBef>
              <a:spcAft>
                <a:spcPts val="0"/>
              </a:spcAft>
              <a:buClr>
                <a:srgbClr val="004A78"/>
              </a:buClr>
              <a:buSzPts val="1400"/>
              <a:buFont typeface="arial"/>
              <a:buNone/>
            </a:pPr>
            <a:r>
              <a:rPr b="0" i="0" lang="en-US" sz="1400" u="none" cap="none" strike="noStrike">
                <a:solidFill>
                  <a:srgbClr val="004A78"/>
                </a:solidFill>
                <a:latin typeface="arial"/>
                <a:ea typeface="arial"/>
                <a:cs typeface="arial"/>
                <a:sym typeface="arial"/>
              </a:rPr>
              <a:t>[Author Name], [Book Title], [#] Edition. © [Insert Year] Cengage. All Rights Reserved. May not be scanned, copied or duplicated, or posted to a publicly accessible website, in whole or in part.</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Sections and Images with Caption">
  <p:cSld name="Two Sections and Images with Caption">
    <p:spTree>
      <p:nvGrpSpPr>
        <p:cNvPr id="58" name="Shape 58"/>
        <p:cNvGrpSpPr/>
        <p:nvPr/>
      </p:nvGrpSpPr>
      <p:grpSpPr>
        <a:xfrm>
          <a:off x="0" y="0"/>
          <a:ext cx="0" cy="0"/>
          <a:chOff x="0" y="0"/>
          <a:chExt cx="0" cy="0"/>
        </a:xfrm>
      </p:grpSpPr>
      <p:sp>
        <p:nvSpPr>
          <p:cNvPr id="59" name="Google Shape;59;p50"/>
          <p:cNvSpPr txBox="1"/>
          <p:nvPr>
            <p:ph type="title"/>
          </p:nvPr>
        </p:nvSpPr>
        <p:spPr>
          <a:xfrm>
            <a:off x="838200" y="365125"/>
            <a:ext cx="10515600" cy="672105"/>
          </a:xfrm>
          <a:prstGeom prst="rect">
            <a:avLst/>
          </a:prstGeom>
          <a:noFill/>
          <a:ln>
            <a:noFill/>
          </a:ln>
        </p:spPr>
        <p:txBody>
          <a:bodyPr anchorCtr="0" anchor="t" bIns="0" lIns="0" spcFirstLastPara="1" rIns="0" wrap="square" tIns="0">
            <a:noAutofit/>
          </a:bodyPr>
          <a:lstStyle>
            <a:lvl1pPr lvl="0" algn="ctr">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60" name="Google Shape;60;p50"/>
          <p:cNvSpPr txBox="1"/>
          <p:nvPr>
            <p:ph idx="1" type="body"/>
          </p:nvPr>
        </p:nvSpPr>
        <p:spPr>
          <a:xfrm>
            <a:off x="743575" y="1290690"/>
            <a:ext cx="5260766" cy="348047"/>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1000"/>
              </a:spcBef>
              <a:spcAft>
                <a:spcPts val="0"/>
              </a:spcAft>
              <a:buClr>
                <a:srgbClr val="006298"/>
              </a:buClr>
              <a:buSzPts val="2400"/>
              <a:buNone/>
              <a:defRPr b="1" i="0" sz="2400">
                <a:solidFill>
                  <a:srgbClr val="006298"/>
                </a:solidFill>
                <a:latin typeface="Arial"/>
                <a:ea typeface="Arial"/>
                <a:cs typeface="Arial"/>
                <a:sym typeface="Arial"/>
              </a:defRPr>
            </a:lvl1pPr>
            <a:lvl2pPr indent="-381000" lvl="1" marL="914400" algn="l">
              <a:lnSpc>
                <a:spcPct val="90000"/>
              </a:lnSpc>
              <a:spcBef>
                <a:spcPts val="500"/>
              </a:spcBef>
              <a:spcAft>
                <a:spcPts val="0"/>
              </a:spcAft>
              <a:buClr>
                <a:schemeClr val="lt1"/>
              </a:buClr>
              <a:buSzPts val="2400"/>
              <a:buChar char="•"/>
              <a:defRPr>
                <a:solidFill>
                  <a:schemeClr val="lt1"/>
                </a:solidFill>
                <a:latin typeface="Arial"/>
                <a:ea typeface="Arial"/>
                <a:cs typeface="Arial"/>
                <a:sym typeface="Arial"/>
              </a:defRPr>
            </a:lvl2pPr>
            <a:lvl3pPr indent="-355600" lvl="2" marL="1371600" algn="l">
              <a:lnSpc>
                <a:spcPct val="90000"/>
              </a:lnSpc>
              <a:spcBef>
                <a:spcPts val="500"/>
              </a:spcBef>
              <a:spcAft>
                <a:spcPts val="0"/>
              </a:spcAft>
              <a:buClr>
                <a:schemeClr val="lt1"/>
              </a:buClr>
              <a:buSzPts val="2000"/>
              <a:buChar char="•"/>
              <a:defRPr>
                <a:solidFill>
                  <a:schemeClr val="lt1"/>
                </a:solidFill>
                <a:latin typeface="Arial"/>
                <a:ea typeface="Arial"/>
                <a:cs typeface="Arial"/>
                <a:sym typeface="Arial"/>
              </a:defRPr>
            </a:lvl3pPr>
            <a:lvl4pPr indent="-342900" lvl="3" marL="1828800" algn="l">
              <a:lnSpc>
                <a:spcPct val="90000"/>
              </a:lnSpc>
              <a:spcBef>
                <a:spcPts val="500"/>
              </a:spcBef>
              <a:spcAft>
                <a:spcPts val="0"/>
              </a:spcAft>
              <a:buClr>
                <a:schemeClr val="lt1"/>
              </a:buClr>
              <a:buSzPts val="1800"/>
              <a:buChar char="•"/>
              <a:defRPr>
                <a:solidFill>
                  <a:schemeClr val="lt1"/>
                </a:solidFill>
                <a:latin typeface="Arial"/>
                <a:ea typeface="Arial"/>
                <a:cs typeface="Arial"/>
                <a:sym typeface="Arial"/>
              </a:defRPr>
            </a:lvl4pPr>
            <a:lvl5pPr indent="-342900" lvl="4" marL="2286000" algn="l">
              <a:lnSpc>
                <a:spcPct val="90000"/>
              </a:lnSpc>
              <a:spcBef>
                <a:spcPts val="500"/>
              </a:spcBef>
              <a:spcAft>
                <a:spcPts val="0"/>
              </a:spcAft>
              <a:buClr>
                <a:schemeClr val="lt1"/>
              </a:buClr>
              <a:buSzPts val="1800"/>
              <a:buChar char="•"/>
              <a:defRPr>
                <a:solidFill>
                  <a:schemeClr val="lt1"/>
                </a:solidFill>
                <a:latin typeface="Arial"/>
                <a:ea typeface="Arial"/>
                <a:cs typeface="Arial"/>
                <a:sym typeface="Aria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1" name="Google Shape;61;p50"/>
          <p:cNvSpPr txBox="1"/>
          <p:nvPr>
            <p:ph idx="2" type="body"/>
          </p:nvPr>
        </p:nvSpPr>
        <p:spPr>
          <a:xfrm>
            <a:off x="6198116" y="1290690"/>
            <a:ext cx="5260767" cy="348047"/>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1000"/>
              </a:spcBef>
              <a:spcAft>
                <a:spcPts val="0"/>
              </a:spcAft>
              <a:buClr>
                <a:srgbClr val="006298"/>
              </a:buClr>
              <a:buSzPts val="2400"/>
              <a:buNone/>
              <a:defRPr b="1" i="0" sz="2400">
                <a:solidFill>
                  <a:srgbClr val="006298"/>
                </a:solidFill>
                <a:latin typeface="Arial"/>
                <a:ea typeface="Arial"/>
                <a:cs typeface="Arial"/>
                <a:sym typeface="Arial"/>
              </a:defRPr>
            </a:lvl1pPr>
            <a:lvl2pPr indent="-381000" lvl="1" marL="914400" algn="l">
              <a:lnSpc>
                <a:spcPct val="90000"/>
              </a:lnSpc>
              <a:spcBef>
                <a:spcPts val="500"/>
              </a:spcBef>
              <a:spcAft>
                <a:spcPts val="0"/>
              </a:spcAft>
              <a:buClr>
                <a:schemeClr val="lt1"/>
              </a:buClr>
              <a:buSzPts val="2400"/>
              <a:buChar char="•"/>
              <a:defRPr>
                <a:solidFill>
                  <a:schemeClr val="lt1"/>
                </a:solidFill>
                <a:latin typeface="Arial"/>
                <a:ea typeface="Arial"/>
                <a:cs typeface="Arial"/>
                <a:sym typeface="Arial"/>
              </a:defRPr>
            </a:lvl2pPr>
            <a:lvl3pPr indent="-355600" lvl="2" marL="1371600" algn="l">
              <a:lnSpc>
                <a:spcPct val="90000"/>
              </a:lnSpc>
              <a:spcBef>
                <a:spcPts val="500"/>
              </a:spcBef>
              <a:spcAft>
                <a:spcPts val="0"/>
              </a:spcAft>
              <a:buClr>
                <a:schemeClr val="lt1"/>
              </a:buClr>
              <a:buSzPts val="2000"/>
              <a:buChar char="•"/>
              <a:defRPr>
                <a:solidFill>
                  <a:schemeClr val="lt1"/>
                </a:solidFill>
                <a:latin typeface="Arial"/>
                <a:ea typeface="Arial"/>
                <a:cs typeface="Arial"/>
                <a:sym typeface="Arial"/>
              </a:defRPr>
            </a:lvl3pPr>
            <a:lvl4pPr indent="-342900" lvl="3" marL="1828800" algn="l">
              <a:lnSpc>
                <a:spcPct val="90000"/>
              </a:lnSpc>
              <a:spcBef>
                <a:spcPts val="500"/>
              </a:spcBef>
              <a:spcAft>
                <a:spcPts val="0"/>
              </a:spcAft>
              <a:buClr>
                <a:schemeClr val="lt1"/>
              </a:buClr>
              <a:buSzPts val="1800"/>
              <a:buChar char="•"/>
              <a:defRPr>
                <a:solidFill>
                  <a:schemeClr val="lt1"/>
                </a:solidFill>
                <a:latin typeface="Arial"/>
                <a:ea typeface="Arial"/>
                <a:cs typeface="Arial"/>
                <a:sym typeface="Arial"/>
              </a:defRPr>
            </a:lvl4pPr>
            <a:lvl5pPr indent="-342900" lvl="4" marL="2286000" algn="l">
              <a:lnSpc>
                <a:spcPct val="90000"/>
              </a:lnSpc>
              <a:spcBef>
                <a:spcPts val="500"/>
              </a:spcBef>
              <a:spcAft>
                <a:spcPts val="0"/>
              </a:spcAft>
              <a:buClr>
                <a:schemeClr val="lt1"/>
              </a:buClr>
              <a:buSzPts val="1800"/>
              <a:buChar char="•"/>
              <a:defRPr>
                <a:solidFill>
                  <a:schemeClr val="lt1"/>
                </a:solidFill>
                <a:latin typeface="Arial"/>
                <a:ea typeface="Arial"/>
                <a:cs typeface="Arial"/>
                <a:sym typeface="Aria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2" name="Google Shape;62;p50"/>
          <p:cNvSpPr/>
          <p:nvPr>
            <p:ph idx="3" type="pic"/>
          </p:nvPr>
        </p:nvSpPr>
        <p:spPr>
          <a:xfrm>
            <a:off x="733117" y="1757166"/>
            <a:ext cx="5265901" cy="1514131"/>
          </a:xfrm>
          <a:prstGeom prst="rect">
            <a:avLst/>
          </a:prstGeom>
          <a:noFill/>
          <a:ln>
            <a:noFill/>
          </a:ln>
        </p:spPr>
      </p:sp>
      <p:sp>
        <p:nvSpPr>
          <p:cNvPr id="63" name="Google Shape;63;p50"/>
          <p:cNvSpPr/>
          <p:nvPr>
            <p:ph idx="4" type="pic"/>
          </p:nvPr>
        </p:nvSpPr>
        <p:spPr>
          <a:xfrm>
            <a:off x="6187661" y="1757167"/>
            <a:ext cx="5265902" cy="3652441"/>
          </a:xfrm>
          <a:prstGeom prst="rect">
            <a:avLst/>
          </a:prstGeom>
          <a:noFill/>
          <a:ln>
            <a:noFill/>
          </a:ln>
        </p:spPr>
      </p:sp>
      <p:sp>
        <p:nvSpPr>
          <p:cNvPr id="64" name="Google Shape;64;p50"/>
          <p:cNvSpPr txBox="1"/>
          <p:nvPr/>
        </p:nvSpPr>
        <p:spPr>
          <a:xfrm>
            <a:off x="3007866" y="6147324"/>
            <a:ext cx="8956009" cy="692497"/>
          </a:xfrm>
          <a:prstGeom prst="rect">
            <a:avLst/>
          </a:prstGeom>
          <a:noFill/>
          <a:ln>
            <a:noFill/>
          </a:ln>
        </p:spPr>
        <p:txBody>
          <a:bodyPr anchorCtr="0" anchor="b" bIns="45700" lIns="0" spcFirstLastPara="1" rIns="0" wrap="square" tIns="0">
            <a:spAutoFit/>
          </a:bodyPr>
          <a:lstStyle/>
          <a:p>
            <a:pPr indent="0" lvl="0" marL="0" marR="0" rtl="0" algn="l">
              <a:lnSpc>
                <a:spcPct val="100000"/>
              </a:lnSpc>
              <a:spcBef>
                <a:spcPts val="0"/>
              </a:spcBef>
              <a:spcAft>
                <a:spcPts val="0"/>
              </a:spcAft>
              <a:buClr>
                <a:srgbClr val="004A78"/>
              </a:buClr>
              <a:buSzPts val="1400"/>
              <a:buFont typeface="arial"/>
              <a:buNone/>
            </a:pPr>
            <a:r>
              <a:rPr b="0" i="0" lang="en-US" sz="1400" u="none" cap="none" strike="noStrike">
                <a:solidFill>
                  <a:srgbClr val="004A78"/>
                </a:solidFill>
                <a:latin typeface="arial"/>
                <a:ea typeface="arial"/>
                <a:cs typeface="arial"/>
                <a:sym typeface="arial"/>
              </a:rPr>
              <a:t>Camm, Cochran, Fry &amp; Ohlmann, Data Visualization - Exploring and Explaining with Data, 1st Edition. © 2021 Cengage. All Rights Reserved. May not be scanned, copied or duplicated, or posted to a publicly accessible website, in whole or in part.</a:t>
            </a:r>
            <a:endParaRPr/>
          </a:p>
        </p:txBody>
      </p:sp>
      <p:sp>
        <p:nvSpPr>
          <p:cNvPr id="65" name="Google Shape;65;p50"/>
          <p:cNvSpPr txBox="1"/>
          <p:nvPr>
            <p:ph idx="5" type="body"/>
          </p:nvPr>
        </p:nvSpPr>
        <p:spPr>
          <a:xfrm>
            <a:off x="733117" y="3429000"/>
            <a:ext cx="5271224" cy="1980608"/>
          </a:xfrm>
          <a:prstGeom prst="rect">
            <a:avLst/>
          </a:prstGeom>
          <a:noFill/>
          <a:ln>
            <a:noFill/>
          </a:ln>
        </p:spPr>
        <p:txBody>
          <a:bodyPr anchorCtr="0" anchor="t" bIns="0" lIns="0" spcFirstLastPara="1" rIns="0" wrap="square" tIns="0">
            <a:noAutofit/>
          </a:bodyPr>
          <a:lstStyle>
            <a:lvl1pPr indent="-228600" lvl="0" marL="457200" marR="0" algn="l">
              <a:lnSpc>
                <a:spcPct val="100000"/>
              </a:lnSpc>
              <a:spcBef>
                <a:spcPts val="0"/>
              </a:spcBef>
              <a:spcAft>
                <a:spcPts val="0"/>
              </a:spcAft>
              <a:buClr>
                <a:srgbClr val="006298"/>
              </a:buClr>
              <a:buSzPts val="1800"/>
              <a:buFont typeface="Arial"/>
              <a:buNone/>
              <a:defRPr sz="1800">
                <a:solidFill>
                  <a:srgbClr val="006298"/>
                </a:solidFill>
                <a:latin typeface="Arial"/>
                <a:ea typeface="Arial"/>
                <a:cs typeface="Arial"/>
                <a:sym typeface="Arial"/>
              </a:defRPr>
            </a:lvl1pPr>
            <a:lvl2pPr indent="-342900" lvl="1" marL="914400" algn="l">
              <a:lnSpc>
                <a:spcPct val="90000"/>
              </a:lnSpc>
              <a:spcBef>
                <a:spcPts val="500"/>
              </a:spcBef>
              <a:spcAft>
                <a:spcPts val="0"/>
              </a:spcAft>
              <a:buClr>
                <a:srgbClr val="004A78"/>
              </a:buClr>
              <a:buSzPts val="1800"/>
              <a:buChar char="•"/>
              <a:defRPr/>
            </a:lvl2pPr>
            <a:lvl3pPr indent="-342900" lvl="2" marL="1371600" algn="l">
              <a:lnSpc>
                <a:spcPct val="90000"/>
              </a:lnSpc>
              <a:spcBef>
                <a:spcPts val="500"/>
              </a:spcBef>
              <a:spcAft>
                <a:spcPts val="0"/>
              </a:spcAft>
              <a:buClr>
                <a:srgbClr val="004A78"/>
              </a:buClr>
              <a:buSzPts val="1800"/>
              <a:buChar char="•"/>
              <a:defRPr/>
            </a:lvl3pPr>
            <a:lvl4pPr indent="-342900" lvl="3" marL="1828800" algn="l">
              <a:lnSpc>
                <a:spcPct val="90000"/>
              </a:lnSpc>
              <a:spcBef>
                <a:spcPts val="500"/>
              </a:spcBef>
              <a:spcAft>
                <a:spcPts val="0"/>
              </a:spcAft>
              <a:buClr>
                <a:srgbClr val="004A78"/>
              </a:buClr>
              <a:buSzPts val="1800"/>
              <a:buChar char="•"/>
              <a:defRPr/>
            </a:lvl4pPr>
            <a:lvl5pPr indent="-342900" lvl="4" marL="2286000" algn="l">
              <a:lnSpc>
                <a:spcPct val="90000"/>
              </a:lnSpc>
              <a:spcBef>
                <a:spcPts val="500"/>
              </a:spcBef>
              <a:spcAft>
                <a:spcPts val="0"/>
              </a:spcAft>
              <a:buClr>
                <a:srgbClr val="004A78"/>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19.xml"/><Relationship Id="rId22" Type="http://schemas.openxmlformats.org/officeDocument/2006/relationships/slideLayout" Target="../slideLayouts/slideLayout21.xml"/><Relationship Id="rId21" Type="http://schemas.openxmlformats.org/officeDocument/2006/relationships/slideLayout" Target="../slideLayouts/slideLayout20.xml"/><Relationship Id="rId24" Type="http://schemas.openxmlformats.org/officeDocument/2006/relationships/slideLayout" Target="../slideLayouts/slideLayout23.xml"/><Relationship Id="rId23" Type="http://schemas.openxmlformats.org/officeDocument/2006/relationships/slideLayout" Target="../slideLayouts/slideLayout22.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25" Type="http://schemas.openxmlformats.org/officeDocument/2006/relationships/theme" Target="../theme/theme2.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19" Type="http://schemas.openxmlformats.org/officeDocument/2006/relationships/slideLayout" Target="../slideLayouts/slideLayout18.xml"/><Relationship Id="rId18"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41"/>
          <p:cNvSpPr txBox="1"/>
          <p:nvPr>
            <p:ph type="title"/>
          </p:nvPr>
        </p:nvSpPr>
        <p:spPr>
          <a:xfrm>
            <a:off x="838200" y="365125"/>
            <a:ext cx="10515600" cy="672105"/>
          </a:xfrm>
          <a:prstGeom prst="rect">
            <a:avLst/>
          </a:prstGeom>
          <a:noFill/>
          <a:ln>
            <a:noFill/>
          </a:ln>
        </p:spPr>
        <p:txBody>
          <a:bodyPr anchorCtr="0" anchor="t" bIns="0" lIns="0" spcFirstLastPara="1" rIns="0" wrap="square" tIns="0">
            <a:noAutofit/>
          </a:bodyPr>
          <a:lstStyle>
            <a:lvl1pPr lvl="0" marR="0" rtl="0" algn="ctr">
              <a:lnSpc>
                <a:spcPct val="90000"/>
              </a:lnSpc>
              <a:spcBef>
                <a:spcPts val="0"/>
              </a:spcBef>
              <a:spcAft>
                <a:spcPts val="0"/>
              </a:spcAft>
              <a:buSzPts val="1400"/>
              <a:buNone/>
              <a:defRPr b="1" i="0" sz="3400" u="none" cap="none" strike="noStrike">
                <a:solidFill>
                  <a:srgbClr val="004A78"/>
                </a:solidFill>
                <a:latin typeface="Arial"/>
                <a:ea typeface="Arial"/>
                <a:cs typeface="Arial"/>
                <a:sym typeface="Arial"/>
              </a:defRPr>
            </a:lvl1pPr>
            <a:lvl2pPr lvl="1" marR="0" rtl="0" algn="l">
              <a:lnSpc>
                <a:spcPct val="90000"/>
              </a:lnSpc>
              <a:spcBef>
                <a:spcPts val="0"/>
              </a:spcBef>
              <a:spcAft>
                <a:spcPts val="0"/>
              </a:spcAft>
              <a:buSzPts val="1400"/>
              <a:buNone/>
              <a:defRPr b="0" i="0" sz="3400" u="none" cap="none" strike="noStrike">
                <a:solidFill>
                  <a:schemeClr val="dk1"/>
                </a:solidFill>
                <a:latin typeface="Open Sans"/>
                <a:ea typeface="Open Sans"/>
                <a:cs typeface="Open Sans"/>
                <a:sym typeface="Open Sans"/>
              </a:defRPr>
            </a:lvl2pPr>
            <a:lvl3pPr lvl="2" marR="0" rtl="0" algn="l">
              <a:lnSpc>
                <a:spcPct val="90000"/>
              </a:lnSpc>
              <a:spcBef>
                <a:spcPts val="0"/>
              </a:spcBef>
              <a:spcAft>
                <a:spcPts val="0"/>
              </a:spcAft>
              <a:buSzPts val="1400"/>
              <a:buNone/>
              <a:defRPr b="0" i="0" sz="3400" u="none" cap="none" strike="noStrike">
                <a:solidFill>
                  <a:schemeClr val="dk1"/>
                </a:solidFill>
                <a:latin typeface="Open Sans"/>
                <a:ea typeface="Open Sans"/>
                <a:cs typeface="Open Sans"/>
                <a:sym typeface="Open Sans"/>
              </a:defRPr>
            </a:lvl3pPr>
            <a:lvl4pPr lvl="3" marR="0" rtl="0" algn="l">
              <a:lnSpc>
                <a:spcPct val="90000"/>
              </a:lnSpc>
              <a:spcBef>
                <a:spcPts val="0"/>
              </a:spcBef>
              <a:spcAft>
                <a:spcPts val="0"/>
              </a:spcAft>
              <a:buSzPts val="1400"/>
              <a:buNone/>
              <a:defRPr b="0" i="0" sz="3400" u="none" cap="none" strike="noStrike">
                <a:solidFill>
                  <a:schemeClr val="dk1"/>
                </a:solidFill>
                <a:latin typeface="Open Sans"/>
                <a:ea typeface="Open Sans"/>
                <a:cs typeface="Open Sans"/>
                <a:sym typeface="Open Sans"/>
              </a:defRPr>
            </a:lvl4pPr>
            <a:lvl5pPr lvl="4" marR="0" rtl="0" algn="l">
              <a:lnSpc>
                <a:spcPct val="90000"/>
              </a:lnSpc>
              <a:spcBef>
                <a:spcPts val="0"/>
              </a:spcBef>
              <a:spcAft>
                <a:spcPts val="0"/>
              </a:spcAft>
              <a:buSzPts val="1400"/>
              <a:buNone/>
              <a:defRPr b="0" i="0" sz="3400" u="none" cap="none" strike="noStrike">
                <a:solidFill>
                  <a:schemeClr val="dk1"/>
                </a:solidFill>
                <a:latin typeface="Open Sans"/>
                <a:ea typeface="Open Sans"/>
                <a:cs typeface="Open Sans"/>
                <a:sym typeface="Open Sans"/>
              </a:defRPr>
            </a:lvl5pPr>
            <a:lvl6pPr lvl="5" marR="0" rtl="0" algn="l">
              <a:lnSpc>
                <a:spcPct val="90000"/>
              </a:lnSpc>
              <a:spcBef>
                <a:spcPts val="0"/>
              </a:spcBef>
              <a:spcAft>
                <a:spcPts val="0"/>
              </a:spcAft>
              <a:buSzPts val="1400"/>
              <a:buNone/>
              <a:defRPr b="0" i="0" sz="3400" u="none" cap="none" strike="noStrike">
                <a:solidFill>
                  <a:schemeClr val="dk1"/>
                </a:solidFill>
                <a:latin typeface="Open Sans"/>
                <a:ea typeface="Open Sans"/>
                <a:cs typeface="Open Sans"/>
                <a:sym typeface="Open Sans"/>
              </a:defRPr>
            </a:lvl6pPr>
            <a:lvl7pPr lvl="6" marR="0" rtl="0" algn="l">
              <a:lnSpc>
                <a:spcPct val="90000"/>
              </a:lnSpc>
              <a:spcBef>
                <a:spcPts val="0"/>
              </a:spcBef>
              <a:spcAft>
                <a:spcPts val="0"/>
              </a:spcAft>
              <a:buSzPts val="1400"/>
              <a:buNone/>
              <a:defRPr b="0" i="0" sz="3400" u="none" cap="none" strike="noStrike">
                <a:solidFill>
                  <a:schemeClr val="dk1"/>
                </a:solidFill>
                <a:latin typeface="Open Sans"/>
                <a:ea typeface="Open Sans"/>
                <a:cs typeface="Open Sans"/>
                <a:sym typeface="Open Sans"/>
              </a:defRPr>
            </a:lvl7pPr>
            <a:lvl8pPr lvl="7" marR="0" rtl="0" algn="l">
              <a:lnSpc>
                <a:spcPct val="90000"/>
              </a:lnSpc>
              <a:spcBef>
                <a:spcPts val="0"/>
              </a:spcBef>
              <a:spcAft>
                <a:spcPts val="0"/>
              </a:spcAft>
              <a:buSzPts val="1400"/>
              <a:buNone/>
              <a:defRPr b="0" i="0" sz="3400" u="none" cap="none" strike="noStrike">
                <a:solidFill>
                  <a:schemeClr val="dk1"/>
                </a:solidFill>
                <a:latin typeface="Open Sans"/>
                <a:ea typeface="Open Sans"/>
                <a:cs typeface="Open Sans"/>
                <a:sym typeface="Open Sans"/>
              </a:defRPr>
            </a:lvl8pPr>
            <a:lvl9pPr lvl="8" marR="0" rtl="0" algn="l">
              <a:lnSpc>
                <a:spcPct val="90000"/>
              </a:lnSpc>
              <a:spcBef>
                <a:spcPts val="0"/>
              </a:spcBef>
              <a:spcAft>
                <a:spcPts val="0"/>
              </a:spcAft>
              <a:buSzPts val="1400"/>
              <a:buNone/>
              <a:defRPr b="0" i="0" sz="3400" u="none" cap="none" strike="noStrike">
                <a:solidFill>
                  <a:schemeClr val="dk1"/>
                </a:solidFill>
                <a:latin typeface="Open Sans"/>
                <a:ea typeface="Open Sans"/>
                <a:cs typeface="Open Sans"/>
                <a:sym typeface="Open Sans"/>
              </a:defRPr>
            </a:lvl9pPr>
          </a:lstStyle>
          <a:p/>
        </p:txBody>
      </p:sp>
      <p:sp>
        <p:nvSpPr>
          <p:cNvPr id="11" name="Google Shape;11;p41"/>
          <p:cNvSpPr txBox="1"/>
          <p:nvPr>
            <p:ph idx="1" type="body"/>
          </p:nvPr>
        </p:nvSpPr>
        <p:spPr>
          <a:xfrm>
            <a:off x="838200" y="1825625"/>
            <a:ext cx="10515600" cy="4351338"/>
          </a:xfrm>
          <a:prstGeom prst="rect">
            <a:avLst/>
          </a:prstGeom>
          <a:noFill/>
          <a:ln>
            <a:noFill/>
          </a:ln>
        </p:spPr>
        <p:txBody>
          <a:bodyPr anchorCtr="0" anchor="t" bIns="0" lIns="0" spcFirstLastPara="1" rIns="0" wrap="square" tIns="0">
            <a:noAutofit/>
          </a:bodyPr>
          <a:lstStyle>
            <a:lvl1pPr indent="-228600" lvl="0" marL="457200" marR="0" rtl="0" algn="l">
              <a:lnSpc>
                <a:spcPct val="90000"/>
              </a:lnSpc>
              <a:spcBef>
                <a:spcPts val="100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1pPr>
            <a:lvl2pPr indent="-381000" lvl="1" marL="914400" marR="0" rtl="0" algn="l">
              <a:lnSpc>
                <a:spcPct val="90000"/>
              </a:lnSpc>
              <a:spcBef>
                <a:spcPts val="500"/>
              </a:spcBef>
              <a:spcAft>
                <a:spcPts val="0"/>
              </a:spcAft>
              <a:buClr>
                <a:srgbClr val="004A78"/>
              </a:buClr>
              <a:buSzPts val="2400"/>
              <a:buFont typeface="Arial"/>
              <a:buChar char="•"/>
              <a:defRPr b="0" i="0" sz="2400" u="none" cap="none" strike="noStrike">
                <a:solidFill>
                  <a:srgbClr val="004A78"/>
                </a:solidFill>
                <a:latin typeface="Arial"/>
                <a:ea typeface="Arial"/>
                <a:cs typeface="Arial"/>
                <a:sym typeface="Arial"/>
              </a:defRPr>
            </a:lvl2pPr>
            <a:lvl3pPr indent="-355600" lvl="2" marL="1371600" marR="0" rtl="0" algn="l">
              <a:lnSpc>
                <a:spcPct val="90000"/>
              </a:lnSpc>
              <a:spcBef>
                <a:spcPts val="500"/>
              </a:spcBef>
              <a:spcAft>
                <a:spcPts val="0"/>
              </a:spcAft>
              <a:buClr>
                <a:srgbClr val="004A78"/>
              </a:buClr>
              <a:buSzPts val="2000"/>
              <a:buFont typeface="Arial"/>
              <a:buChar char="•"/>
              <a:defRPr b="0" i="0" sz="2000" u="none" cap="none" strike="noStrike">
                <a:solidFill>
                  <a:srgbClr val="004A78"/>
                </a:solidFill>
                <a:latin typeface="Arial"/>
                <a:ea typeface="Arial"/>
                <a:cs typeface="Arial"/>
                <a:sym typeface="Arial"/>
              </a:defRPr>
            </a:lvl3pPr>
            <a:lvl4pPr indent="-342900" lvl="3" marL="1828800" marR="0" rtl="0" algn="l">
              <a:lnSpc>
                <a:spcPct val="90000"/>
              </a:lnSpc>
              <a:spcBef>
                <a:spcPts val="500"/>
              </a:spcBef>
              <a:spcAft>
                <a:spcPts val="0"/>
              </a:spcAft>
              <a:buClr>
                <a:srgbClr val="004A78"/>
              </a:buClr>
              <a:buSzPts val="1800"/>
              <a:buFont typeface="Arial"/>
              <a:buChar char="•"/>
              <a:defRPr b="0" i="0" sz="1800" u="none" cap="none" strike="noStrike">
                <a:solidFill>
                  <a:srgbClr val="004A78"/>
                </a:solidFill>
                <a:latin typeface="Arial"/>
                <a:ea typeface="Arial"/>
                <a:cs typeface="Arial"/>
                <a:sym typeface="Arial"/>
              </a:defRPr>
            </a:lvl4pPr>
            <a:lvl5pPr indent="-342900" lvl="4" marL="2286000" marR="0" rtl="0" algn="l">
              <a:lnSpc>
                <a:spcPct val="90000"/>
              </a:lnSpc>
              <a:spcBef>
                <a:spcPts val="500"/>
              </a:spcBef>
              <a:spcAft>
                <a:spcPts val="0"/>
              </a:spcAft>
              <a:buClr>
                <a:srgbClr val="004A78"/>
              </a:buClr>
              <a:buSzPts val="1800"/>
              <a:buFont typeface="Arial"/>
              <a:buChar char="•"/>
              <a:defRPr b="0" i="0" sz="1800" u="none" cap="none" strike="noStrike">
                <a:solidFill>
                  <a:srgbClr val="004A78"/>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pic>
        <p:nvPicPr>
          <p:cNvPr id="12" name="Google Shape;12;p41"/>
          <p:cNvPicPr preferRelativeResize="0"/>
          <p:nvPr/>
        </p:nvPicPr>
        <p:blipFill rotWithShape="1">
          <a:blip r:embed="rId1">
            <a:alphaModFix/>
          </a:blip>
          <a:srcRect b="0" l="0" r="0" t="0"/>
          <a:stretch/>
        </p:blipFill>
        <p:spPr>
          <a:xfrm>
            <a:off x="476843" y="6356350"/>
            <a:ext cx="1579562" cy="354013"/>
          </a:xfrm>
          <a:prstGeom prst="rect">
            <a:avLst/>
          </a:prstGeom>
          <a:noFill/>
          <a:ln>
            <a:noFill/>
          </a:ln>
        </p:spPr>
      </p:pic>
      <p:sp>
        <p:nvSpPr>
          <p:cNvPr id="13" name="Google Shape;13;p41"/>
          <p:cNvSpPr txBox="1"/>
          <p:nvPr>
            <p:ph idx="11" type="ftr"/>
          </p:nvPr>
        </p:nvSpPr>
        <p:spPr>
          <a:xfrm>
            <a:off x="2934268" y="6356350"/>
            <a:ext cx="8801669"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400" u="none" cap="none" strike="noStrike">
                <a:solidFill>
                  <a:srgbClr val="00629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2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1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1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9.png"/><Relationship Id="rId4" Type="http://schemas.openxmlformats.org/officeDocument/2006/relationships/image" Target="../media/image3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image" Target="../media/image1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 Id="rId3" Type="http://schemas.openxmlformats.org/officeDocument/2006/relationships/image" Target="../media/image26.png"/><Relationship Id="rId4" Type="http://schemas.openxmlformats.org/officeDocument/2006/relationships/image" Target="../media/image2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0.png"/><Relationship Id="rId4" Type="http://schemas.openxmlformats.org/officeDocument/2006/relationships/image" Target="../media/image2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8.xml"/><Relationship Id="rId3" Type="http://schemas.openxmlformats.org/officeDocument/2006/relationships/image" Target="../media/image24.png"/><Relationship Id="rId4" Type="http://schemas.openxmlformats.org/officeDocument/2006/relationships/image" Target="../media/image2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9.xml"/><Relationship Id="rId3" Type="http://schemas.openxmlformats.org/officeDocument/2006/relationships/image" Target="../media/image2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27.png"/><Relationship Id="rId4" Type="http://schemas.openxmlformats.org/officeDocument/2006/relationships/image" Target="../media/image2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 Id="rId3" Type="http://schemas.openxmlformats.org/officeDocument/2006/relationships/image" Target="../media/image3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3.xml"/><Relationship Id="rId3" Type="http://schemas.openxmlformats.org/officeDocument/2006/relationships/image" Target="../media/image36.png"/><Relationship Id="rId4" Type="http://schemas.openxmlformats.org/officeDocument/2006/relationships/image" Target="../media/image3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34.png"/><Relationship Id="rId4" Type="http://schemas.openxmlformats.org/officeDocument/2006/relationships/image" Target="../media/image3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5.xml"/><Relationship Id="rId3" Type="http://schemas.openxmlformats.org/officeDocument/2006/relationships/image" Target="../media/image32.png"/><Relationship Id="rId4" Type="http://schemas.openxmlformats.org/officeDocument/2006/relationships/image" Target="../media/image3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6.xml"/><Relationship Id="rId3" Type="http://schemas.openxmlformats.org/officeDocument/2006/relationships/image" Target="../media/image39.png"/><Relationship Id="rId4" Type="http://schemas.openxmlformats.org/officeDocument/2006/relationships/image" Target="../media/image4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6.pn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1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1"/>
          <p:cNvSpPr txBox="1"/>
          <p:nvPr>
            <p:ph type="title"/>
          </p:nvPr>
        </p:nvSpPr>
        <p:spPr>
          <a:xfrm>
            <a:off x="4384838" y="2660902"/>
            <a:ext cx="6402684" cy="672105"/>
          </a:xfrm>
          <a:prstGeom prst="rect">
            <a:avLst/>
          </a:prstGeom>
          <a:noFill/>
          <a:ln>
            <a:noFill/>
          </a:ln>
        </p:spPr>
        <p:txBody>
          <a:bodyPr anchorCtr="0" anchor="t" bIns="0" lIns="0" spcFirstLastPara="1" rIns="0" wrap="square" tIns="0">
            <a:noAutofit/>
          </a:bodyPr>
          <a:lstStyle/>
          <a:p>
            <a:pPr indent="0" lvl="0" marL="0" rtl="0" algn="ctr">
              <a:lnSpc>
                <a:spcPct val="90000"/>
              </a:lnSpc>
              <a:spcBef>
                <a:spcPts val="0"/>
              </a:spcBef>
              <a:spcAft>
                <a:spcPts val="0"/>
              </a:spcAft>
              <a:buNone/>
            </a:pPr>
            <a:r>
              <a:rPr lang="en-US"/>
              <a:t>Data Visualization,</a:t>
            </a:r>
            <a:br>
              <a:rPr lang="en-US"/>
            </a:br>
            <a:r>
              <a:rPr lang="en-US"/>
              <a:t>1e</a:t>
            </a:r>
            <a:br>
              <a:rPr lang="en-US"/>
            </a:br>
            <a:endParaRPr/>
          </a:p>
        </p:txBody>
      </p:sp>
      <p:pic>
        <p:nvPicPr>
          <p:cNvPr descr="Textbook cover" id="157" name="Google Shape;157;p1"/>
          <p:cNvPicPr preferRelativeResize="0"/>
          <p:nvPr>
            <p:ph idx="2" type="pic"/>
          </p:nvPr>
        </p:nvPicPr>
        <p:blipFill rotWithShape="1">
          <a:blip r:embed="rId3">
            <a:alphaModFix/>
          </a:blip>
          <a:srcRect b="0" l="0" r="0" t="0"/>
          <a:stretch/>
        </p:blipFill>
        <p:spPr>
          <a:xfrm>
            <a:off x="246063" y="314325"/>
            <a:ext cx="3373437" cy="4318000"/>
          </a:xfrm>
          <a:prstGeom prst="rect">
            <a:avLst/>
          </a:prstGeom>
          <a:noFill/>
          <a:ln>
            <a:noFill/>
          </a:ln>
        </p:spPr>
      </p:pic>
      <p:sp>
        <p:nvSpPr>
          <p:cNvPr id="158" name="Google Shape;158;p1"/>
          <p:cNvSpPr txBox="1"/>
          <p:nvPr>
            <p:ph idx="1" type="body"/>
          </p:nvPr>
        </p:nvSpPr>
        <p:spPr>
          <a:xfrm>
            <a:off x="3996910" y="4094557"/>
            <a:ext cx="7467726" cy="618014"/>
          </a:xfrm>
          <a:prstGeom prst="rect">
            <a:avLst/>
          </a:prstGeom>
          <a:noFill/>
          <a:ln>
            <a:noFill/>
          </a:ln>
        </p:spPr>
        <p:txBody>
          <a:bodyPr anchorCtr="0" anchor="b" bIns="0" lIns="0" spcFirstLastPara="1" rIns="0" wrap="square" tIns="0">
            <a:noAutofit/>
          </a:bodyPr>
          <a:lstStyle/>
          <a:p>
            <a:pPr indent="0" lvl="0" marL="0" rtl="0" algn="l">
              <a:lnSpc>
                <a:spcPct val="90000"/>
              </a:lnSpc>
              <a:spcBef>
                <a:spcPts val="0"/>
              </a:spcBef>
              <a:spcAft>
                <a:spcPts val="0"/>
              </a:spcAft>
              <a:buClr>
                <a:schemeClr val="lt1"/>
              </a:buClr>
              <a:buSzPts val="3600"/>
              <a:buNone/>
            </a:pPr>
            <a:r>
              <a:rPr lang="en-US"/>
              <a:t>Chapter 3: </a:t>
            </a:r>
            <a:r>
              <a:rPr b="0" lang="en-US"/>
              <a:t>Data Visualization and Design</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10"/>
          <p:cNvSpPr txBox="1"/>
          <p:nvPr>
            <p:ph type="title"/>
          </p:nvPr>
        </p:nvSpPr>
        <p:spPr>
          <a:xfrm>
            <a:off x="838200" y="365125"/>
            <a:ext cx="10515600" cy="672105"/>
          </a:xfrm>
          <a:prstGeom prst="rect">
            <a:avLst/>
          </a:prstGeom>
          <a:noFill/>
          <a:ln>
            <a:noFill/>
          </a:ln>
        </p:spPr>
        <p:txBody>
          <a:bodyPr anchorCtr="0" anchor="t" bIns="0" lIns="0" spcFirstLastPara="1" rIns="0" wrap="square" tIns="0">
            <a:noAutofit/>
          </a:bodyPr>
          <a:lstStyle/>
          <a:p>
            <a:pPr indent="0" lvl="0" marL="0" rtl="0" algn="ctr">
              <a:lnSpc>
                <a:spcPct val="90000"/>
              </a:lnSpc>
              <a:spcBef>
                <a:spcPts val="0"/>
              </a:spcBef>
              <a:spcAft>
                <a:spcPts val="0"/>
              </a:spcAft>
              <a:buNone/>
            </a:pPr>
            <a:r>
              <a:rPr lang="en-US"/>
              <a:t>3.1 The Preattentive Attribute of Orientation</a:t>
            </a:r>
            <a:endParaRPr/>
          </a:p>
        </p:txBody>
      </p:sp>
      <p:pic>
        <p:nvPicPr>
          <p:cNvPr descr="A line chart with two lines is titled “Sales of Insulin Syringes Increasing Faster in Europe than in United States.” The horizontal axis is labeled “Year” and ranges from 2017 to 2021 with tickmarks in increments of 1. The vertical axis is labeled “Sales (dollar millions)” and ranges from 1.0 to 2.0 with tickmarks in increments of 0.5. The line labeled “Europe” is plotted through (2017, 1.5), (2018, 1.5), (2019, 1.53), (2020, 1.8), and (2021, 2.1). The line labeled “United States” is plotted through (2017, 1.05), (2019, 1.05), (2019, 1.1), (2020, 1.2), and (2021, 1.25). All data are approximate." id="223" name="Google Shape;223;p10"/>
          <p:cNvPicPr preferRelativeResize="0"/>
          <p:nvPr>
            <p:ph idx="2" type="pic"/>
          </p:nvPr>
        </p:nvPicPr>
        <p:blipFill rotWithShape="1">
          <a:blip r:embed="rId3">
            <a:alphaModFix/>
          </a:blip>
          <a:srcRect b="0" l="310" r="311" t="0"/>
          <a:stretch/>
        </p:blipFill>
        <p:spPr>
          <a:xfrm>
            <a:off x="1046933" y="1709877"/>
            <a:ext cx="5211763" cy="3890963"/>
          </a:xfrm>
          <a:prstGeom prst="rect">
            <a:avLst/>
          </a:prstGeom>
          <a:noFill/>
          <a:ln>
            <a:noFill/>
          </a:ln>
        </p:spPr>
      </p:pic>
      <p:sp>
        <p:nvSpPr>
          <p:cNvPr id="224" name="Google Shape;224;p10"/>
          <p:cNvSpPr txBox="1"/>
          <p:nvPr>
            <p:ph idx="1" type="body"/>
          </p:nvPr>
        </p:nvSpPr>
        <p:spPr>
          <a:xfrm>
            <a:off x="6479178" y="3843580"/>
            <a:ext cx="4976202" cy="165259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6298"/>
              </a:buClr>
              <a:buSzPts val="1800"/>
              <a:buFont typeface="Arial"/>
              <a:buNone/>
            </a:pPr>
            <a:r>
              <a:rPr lang="en-US"/>
              <a:t>The difference in the orientation of these lines makes it easy for the audience to perceive that sales in Europe are increasing at a much faster rate than the United States for the years 2019 and 2020.</a:t>
            </a:r>
            <a:endParaRPr/>
          </a:p>
        </p:txBody>
      </p:sp>
      <p:sp>
        <p:nvSpPr>
          <p:cNvPr id="225" name="Google Shape;225;p10"/>
          <p:cNvSpPr txBox="1"/>
          <p:nvPr>
            <p:ph idx="3" type="body"/>
          </p:nvPr>
        </p:nvSpPr>
        <p:spPr>
          <a:xfrm>
            <a:off x="743574" y="1361830"/>
            <a:ext cx="10711543" cy="348047"/>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rgbClr val="006298"/>
              </a:buClr>
              <a:buSzPts val="2400"/>
              <a:buNone/>
            </a:pPr>
            <a:r>
              <a:rPr lang="en-US"/>
              <a:t>Demonstration of the preattentive attribute of orientation</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11"/>
          <p:cNvSpPr txBox="1"/>
          <p:nvPr>
            <p:ph type="title"/>
          </p:nvPr>
        </p:nvSpPr>
        <p:spPr>
          <a:xfrm>
            <a:off x="838200" y="365125"/>
            <a:ext cx="10515600" cy="672105"/>
          </a:xfrm>
          <a:prstGeom prst="rect">
            <a:avLst/>
          </a:prstGeom>
          <a:noFill/>
          <a:ln>
            <a:noFill/>
          </a:ln>
        </p:spPr>
        <p:txBody>
          <a:bodyPr anchorCtr="0" anchor="t" bIns="0" lIns="0" spcFirstLastPara="1" rIns="0" wrap="square" tIns="0">
            <a:noAutofit/>
          </a:bodyPr>
          <a:lstStyle/>
          <a:p>
            <a:pPr indent="0" lvl="0" marL="0" rtl="0" algn="ctr">
              <a:lnSpc>
                <a:spcPct val="90000"/>
              </a:lnSpc>
              <a:spcBef>
                <a:spcPts val="0"/>
              </a:spcBef>
              <a:spcAft>
                <a:spcPts val="0"/>
              </a:spcAft>
              <a:buNone/>
            </a:pPr>
            <a:r>
              <a:rPr lang="en-US"/>
              <a:t>3.1 The Preattentive Attribute of Size</a:t>
            </a:r>
            <a:endParaRPr/>
          </a:p>
        </p:txBody>
      </p:sp>
      <p:sp>
        <p:nvSpPr>
          <p:cNvPr id="231" name="Google Shape;231;p11"/>
          <p:cNvSpPr txBox="1"/>
          <p:nvPr>
            <p:ph idx="1" type="body"/>
          </p:nvPr>
        </p:nvSpPr>
        <p:spPr>
          <a:xfrm>
            <a:off x="625000" y="4781226"/>
            <a:ext cx="10830117" cy="929899"/>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rgbClr val="006298"/>
              </a:buClr>
              <a:buSzPts val="1800"/>
              <a:buNone/>
            </a:pPr>
            <a:r>
              <a:rPr lang="en-US"/>
              <a:t>The heights and widths of both the bigger square and bigger circle are three times larger than their smaller counterparts, but their respective areas are nine times bigger.</a:t>
            </a:r>
            <a:endParaRPr/>
          </a:p>
          <a:p>
            <a:pPr indent="0" lvl="0" marL="0" marR="0" rtl="0" algn="l">
              <a:lnSpc>
                <a:spcPct val="100000"/>
              </a:lnSpc>
              <a:spcBef>
                <a:spcPts val="600"/>
              </a:spcBef>
              <a:spcAft>
                <a:spcPts val="0"/>
              </a:spcAft>
              <a:buClr>
                <a:srgbClr val="006298"/>
              </a:buClr>
              <a:buSzPts val="1800"/>
              <a:buFont typeface="Arial"/>
              <a:buNone/>
            </a:pPr>
            <a:r>
              <a:rPr lang="en-US"/>
              <a:t>Most people are not good at estimating relative size differences using the attribute of size.</a:t>
            </a:r>
            <a:endParaRPr/>
          </a:p>
        </p:txBody>
      </p:sp>
      <p:pic>
        <p:nvPicPr>
          <p:cNvPr descr="An illustration shows two boxes. The first box shows a small square on the left and a larger square on the right. The second box shows a small circle on the left and a larger circle on the right." id="232" name="Google Shape;232;p11"/>
          <p:cNvPicPr preferRelativeResize="0"/>
          <p:nvPr>
            <p:ph idx="2" type="pic"/>
          </p:nvPr>
        </p:nvPicPr>
        <p:blipFill rotWithShape="1">
          <a:blip r:embed="rId3">
            <a:alphaModFix/>
          </a:blip>
          <a:srcRect b="1254" l="0" r="0" t="1255"/>
          <a:stretch/>
        </p:blipFill>
        <p:spPr>
          <a:xfrm>
            <a:off x="1869281" y="1820654"/>
            <a:ext cx="8453438" cy="2786063"/>
          </a:xfrm>
          <a:prstGeom prst="rect">
            <a:avLst/>
          </a:prstGeom>
          <a:noFill/>
          <a:ln>
            <a:noFill/>
          </a:ln>
        </p:spPr>
      </p:pic>
      <p:sp>
        <p:nvSpPr>
          <p:cNvPr id="233" name="Google Shape;233;p11"/>
          <p:cNvSpPr txBox="1"/>
          <p:nvPr>
            <p:ph idx="3" type="body"/>
          </p:nvPr>
        </p:nvSpPr>
        <p:spPr>
          <a:xfrm>
            <a:off x="743574" y="1361830"/>
            <a:ext cx="10711543" cy="348047"/>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rgbClr val="006298"/>
              </a:buClr>
              <a:buSzPts val="2400"/>
              <a:buNone/>
            </a:pPr>
            <a:r>
              <a:rPr lang="en-US"/>
              <a:t>Demonstration of the preattentive attribute of size</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12"/>
          <p:cNvSpPr txBox="1"/>
          <p:nvPr>
            <p:ph type="title"/>
          </p:nvPr>
        </p:nvSpPr>
        <p:spPr>
          <a:xfrm>
            <a:off x="838200" y="365125"/>
            <a:ext cx="10515600" cy="672105"/>
          </a:xfrm>
          <a:prstGeom prst="rect">
            <a:avLst/>
          </a:prstGeom>
          <a:noFill/>
          <a:ln>
            <a:noFill/>
          </a:ln>
        </p:spPr>
        <p:txBody>
          <a:bodyPr anchorCtr="0" anchor="t" bIns="0" lIns="0" spcFirstLastPara="1" rIns="0" wrap="square" tIns="0">
            <a:noAutofit/>
          </a:bodyPr>
          <a:lstStyle/>
          <a:p>
            <a:pPr indent="0" lvl="0" marL="0" rtl="0" algn="ctr">
              <a:lnSpc>
                <a:spcPct val="90000"/>
              </a:lnSpc>
              <a:spcBef>
                <a:spcPts val="0"/>
              </a:spcBef>
              <a:spcAft>
                <a:spcPts val="0"/>
              </a:spcAft>
              <a:buNone/>
            </a:pPr>
            <a:r>
              <a:rPr lang="en-US"/>
              <a:t>3.1 The Preattentive Attribute of Shape</a:t>
            </a:r>
            <a:endParaRPr/>
          </a:p>
        </p:txBody>
      </p:sp>
      <p:sp>
        <p:nvSpPr>
          <p:cNvPr id="239" name="Google Shape;239;p12"/>
          <p:cNvSpPr txBox="1"/>
          <p:nvPr>
            <p:ph idx="3" type="body"/>
          </p:nvPr>
        </p:nvSpPr>
        <p:spPr>
          <a:xfrm>
            <a:off x="743574" y="1361830"/>
            <a:ext cx="10711543" cy="348047"/>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rgbClr val="006298"/>
              </a:buClr>
              <a:buSzPts val="2400"/>
              <a:buNone/>
            </a:pPr>
            <a:r>
              <a:rPr lang="en-US"/>
              <a:t>Grouping items by color and shape</a:t>
            </a:r>
            <a:endParaRPr/>
          </a:p>
        </p:txBody>
      </p:sp>
      <p:pic>
        <p:nvPicPr>
          <p:cNvPr descr="Three illustrations, a through c, show four-by-five arrays of shapes. a. The array consists of circles of different colors. The colors in each row are as follows. Row 1: Black, blue, orange, black. Row 2: Orange, black, blue, orange. Row 3: Black, orange, orange, orange. Row 4: Orange, blue, orange, black. Row 5: Blue, orange, black, orange. b. The array consists of different shapes. The shapes in each row are as follows. Row 1: Circle, square, triangle, circle. Row 2: Triangle, circle, square, triangle. Row 3: Circle, triangle, triangle, triangle. Row 4: Triangle, square, triangle, circle. Row 5: Square, triangle, circle, triangle. c. The array consists of different shapes in different colors. The color and the shapes in each row are as follows. Row 1: Black circle, blue square, orange triangle, black circle. Row 2: Orange triangle, black circle, blue square, orange triangle. Row 3: Black circle, orange triangle, orange triangle, orange triangle. Row 4: Orange triangle, blue square, orange triangle, black circle. Row 5: Blue square, orange circle, black circle, orange square." id="240" name="Google Shape;240;p12"/>
          <p:cNvPicPr preferRelativeResize="0"/>
          <p:nvPr>
            <p:ph idx="2" type="pic"/>
          </p:nvPr>
        </p:nvPicPr>
        <p:blipFill rotWithShape="1">
          <a:blip r:embed="rId3">
            <a:alphaModFix/>
          </a:blip>
          <a:srcRect b="1437" l="0" r="0" t="1438"/>
          <a:stretch/>
        </p:blipFill>
        <p:spPr>
          <a:xfrm>
            <a:off x="846638" y="1709738"/>
            <a:ext cx="10721975" cy="2767012"/>
          </a:xfrm>
          <a:prstGeom prst="rect">
            <a:avLst/>
          </a:prstGeom>
          <a:noFill/>
          <a:ln>
            <a:noFill/>
          </a:ln>
        </p:spPr>
      </p:pic>
      <p:sp>
        <p:nvSpPr>
          <p:cNvPr id="241" name="Google Shape;241;p12"/>
          <p:cNvSpPr txBox="1"/>
          <p:nvPr>
            <p:ph idx="1" type="body"/>
          </p:nvPr>
        </p:nvSpPr>
        <p:spPr>
          <a:xfrm>
            <a:off x="680941" y="4581251"/>
            <a:ext cx="10830117" cy="1331867"/>
          </a:xfrm>
          <a:prstGeom prst="rect">
            <a:avLst/>
          </a:prstGeom>
          <a:noFill/>
          <a:ln>
            <a:noFill/>
          </a:ln>
        </p:spPr>
        <p:txBody>
          <a:bodyPr anchorCtr="0" anchor="t" bIns="0" lIns="0" spcFirstLastPara="1" rIns="0" wrap="square" tIns="0">
            <a:noAutofit/>
          </a:bodyPr>
          <a:lstStyle/>
          <a:p>
            <a:pPr indent="-342900" lvl="0" marL="342900" rtl="0" algn="l">
              <a:lnSpc>
                <a:spcPct val="100000"/>
              </a:lnSpc>
              <a:spcBef>
                <a:spcPts val="0"/>
              </a:spcBef>
              <a:spcAft>
                <a:spcPts val="0"/>
              </a:spcAft>
              <a:buClr>
                <a:srgbClr val="006298"/>
              </a:buClr>
              <a:buSzPts val="1800"/>
              <a:buFont typeface="Calibri"/>
              <a:buAutoNum type="alphaLcPeriod"/>
            </a:pPr>
            <a:r>
              <a:rPr lang="en-US"/>
              <a:t>The preattentive attribute of color divides the items into three different groups: orange, blue, and black.</a:t>
            </a:r>
            <a:endParaRPr/>
          </a:p>
          <a:p>
            <a:pPr indent="-342900" lvl="0" marL="342900" rtl="0" algn="l">
              <a:lnSpc>
                <a:spcPct val="100000"/>
              </a:lnSpc>
              <a:spcBef>
                <a:spcPts val="600"/>
              </a:spcBef>
              <a:spcAft>
                <a:spcPts val="0"/>
              </a:spcAft>
              <a:buClr>
                <a:srgbClr val="006298"/>
              </a:buClr>
              <a:buSzPts val="1800"/>
              <a:buFont typeface="Calibri"/>
              <a:buAutoNum type="alphaLcPeriod"/>
            </a:pPr>
            <a:r>
              <a:rPr lang="en-US"/>
              <a:t>The preattentive attribute of shape divides the items into three groups: circle, square, and triangle.</a:t>
            </a:r>
            <a:endParaRPr/>
          </a:p>
          <a:p>
            <a:pPr indent="-342900" lvl="0" marL="342900" rtl="0" algn="l">
              <a:lnSpc>
                <a:spcPct val="100000"/>
              </a:lnSpc>
              <a:spcBef>
                <a:spcPts val="600"/>
              </a:spcBef>
              <a:spcAft>
                <a:spcPts val="0"/>
              </a:spcAft>
              <a:buClr>
                <a:srgbClr val="006298"/>
              </a:buClr>
              <a:buSzPts val="1800"/>
              <a:buFont typeface="Calibri"/>
              <a:buAutoNum type="alphaLcPeriod"/>
            </a:pPr>
            <a:r>
              <a:rPr lang="en-US"/>
              <a:t>The combination of preattentive attributes of color and shape divides the items into nine groups, each with one of the three colors combined with one of the three shapes</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13"/>
          <p:cNvSpPr txBox="1"/>
          <p:nvPr>
            <p:ph type="title"/>
          </p:nvPr>
        </p:nvSpPr>
        <p:spPr>
          <a:xfrm>
            <a:off x="838200" y="365125"/>
            <a:ext cx="10515600" cy="672105"/>
          </a:xfrm>
          <a:prstGeom prst="rect">
            <a:avLst/>
          </a:prstGeom>
          <a:noFill/>
          <a:ln>
            <a:noFill/>
          </a:ln>
        </p:spPr>
        <p:txBody>
          <a:bodyPr anchorCtr="0" anchor="t" bIns="0" lIns="0" spcFirstLastPara="1" rIns="0" wrap="square" tIns="0">
            <a:noAutofit/>
          </a:bodyPr>
          <a:lstStyle/>
          <a:p>
            <a:pPr indent="0" lvl="0" marL="0" rtl="0" algn="ctr">
              <a:lnSpc>
                <a:spcPct val="90000"/>
              </a:lnSpc>
              <a:spcBef>
                <a:spcPts val="0"/>
              </a:spcBef>
              <a:spcAft>
                <a:spcPts val="0"/>
              </a:spcAft>
              <a:buNone/>
            </a:pPr>
            <a:r>
              <a:rPr lang="en-US"/>
              <a:t>3.1 The Preattentive Attribute of Length</a:t>
            </a:r>
            <a:endParaRPr/>
          </a:p>
        </p:txBody>
      </p:sp>
      <p:sp>
        <p:nvSpPr>
          <p:cNvPr id="247" name="Google Shape;247;p13"/>
          <p:cNvSpPr txBox="1"/>
          <p:nvPr>
            <p:ph idx="3" type="body"/>
          </p:nvPr>
        </p:nvSpPr>
        <p:spPr>
          <a:xfrm>
            <a:off x="740229" y="1285110"/>
            <a:ext cx="10770828" cy="568146"/>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rgbClr val="006298"/>
              </a:buClr>
              <a:buSzPts val="2000"/>
              <a:buNone/>
            </a:pPr>
            <a:r>
              <a:rPr lang="en-US" sz="2000"/>
              <a:t>The bar chart (preattribute of length) makes it easier to display the accounts managed data than the pie chart (preattributes of size and color) </a:t>
            </a:r>
            <a:endParaRPr/>
          </a:p>
        </p:txBody>
      </p:sp>
      <p:pic>
        <p:nvPicPr>
          <p:cNvPr descr="A pie chart, a, and a bar chart, b, are titled “Comparison of Account Managers.” a. The pie chart shows data by Number of Accounts. It consists of eight divisions of different colors, each corresponding to a manager listed under the legend on the right. The managers corresponding to each division of the chart, in decreasing division size, are as follows: Elijah, Kate, Megan, Kyerstin, Anna, Ben, Sam, and Ethan. b. The bar chart consists of eight horizontal bars. The horizontal axis is labeled “Number of Accounts” and ranges from 0 to 50 with tickmarks in increments of 10. The vertical axis is labeled “Managers” and shows the names of managers. The data from the chart are as follows. Kyerstin: 39. Elijah: 49. Kate: 44. Anna: 38. Ethan: 16. Megan: 41. Ben: 35. Sam: 21. " id="248" name="Google Shape;248;p13"/>
          <p:cNvPicPr preferRelativeResize="0"/>
          <p:nvPr>
            <p:ph idx="2" type="pic"/>
          </p:nvPr>
        </p:nvPicPr>
        <p:blipFill rotWithShape="1">
          <a:blip r:embed="rId3">
            <a:alphaModFix/>
          </a:blip>
          <a:srcRect b="1275" l="0" r="0" t="1276"/>
          <a:stretch/>
        </p:blipFill>
        <p:spPr>
          <a:xfrm>
            <a:off x="1919561" y="1888092"/>
            <a:ext cx="8412163" cy="2838450"/>
          </a:xfrm>
          <a:prstGeom prst="rect">
            <a:avLst/>
          </a:prstGeom>
          <a:noFill/>
          <a:ln>
            <a:noFill/>
          </a:ln>
        </p:spPr>
      </p:pic>
      <p:sp>
        <p:nvSpPr>
          <p:cNvPr id="249" name="Google Shape;249;p13"/>
          <p:cNvSpPr txBox="1"/>
          <p:nvPr>
            <p:ph idx="1" type="body"/>
          </p:nvPr>
        </p:nvSpPr>
        <p:spPr>
          <a:xfrm>
            <a:off x="680941" y="4874217"/>
            <a:ext cx="10830117" cy="988468"/>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rgbClr val="006298"/>
              </a:buClr>
              <a:buSzPts val="2000"/>
              <a:buNone/>
            </a:pPr>
            <a:r>
              <a:rPr lang="en-US" sz="2000"/>
              <a:t>Line, bar, and column charts often employ the preattentive attributes of length and width:</a:t>
            </a:r>
            <a:endParaRPr/>
          </a:p>
          <a:p>
            <a:pPr indent="-285750" lvl="0" marL="627063" rtl="0" algn="l">
              <a:lnSpc>
                <a:spcPct val="100000"/>
              </a:lnSpc>
              <a:spcBef>
                <a:spcPts val="600"/>
              </a:spcBef>
              <a:spcAft>
                <a:spcPts val="0"/>
              </a:spcAft>
              <a:buClr>
                <a:srgbClr val="006298"/>
              </a:buClr>
              <a:buSzPts val="2000"/>
              <a:buFont typeface="Arial"/>
              <a:buChar char="•"/>
            </a:pPr>
            <a:r>
              <a:rPr lang="en-US" sz="2000"/>
              <a:t>The </a:t>
            </a:r>
            <a:r>
              <a:rPr b="1" lang="en-US" sz="2000"/>
              <a:t>Length</a:t>
            </a:r>
            <a:r>
              <a:rPr lang="en-US" sz="2000"/>
              <a:t> refers to the horizontal, vertical, or diagonal distance of a line or bar/column.</a:t>
            </a:r>
            <a:endParaRPr/>
          </a:p>
          <a:p>
            <a:pPr indent="-285750" lvl="0" marL="627063" rtl="0" algn="l">
              <a:lnSpc>
                <a:spcPct val="100000"/>
              </a:lnSpc>
              <a:spcBef>
                <a:spcPts val="0"/>
              </a:spcBef>
              <a:spcAft>
                <a:spcPts val="0"/>
              </a:spcAft>
              <a:buClr>
                <a:srgbClr val="006298"/>
              </a:buClr>
              <a:buSzPts val="2000"/>
              <a:buFont typeface="Arial"/>
              <a:buChar char="•"/>
            </a:pPr>
            <a:r>
              <a:rPr lang="en-US" sz="2000"/>
              <a:t>The </a:t>
            </a:r>
            <a:r>
              <a:rPr b="1" lang="en-US" sz="2000"/>
              <a:t>Width</a:t>
            </a:r>
            <a:r>
              <a:rPr lang="en-US" sz="2000"/>
              <a:t> refers to the thickness of the line or bar/column.</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14"/>
          <p:cNvSpPr txBox="1"/>
          <p:nvPr>
            <p:ph type="title"/>
          </p:nvPr>
        </p:nvSpPr>
        <p:spPr>
          <a:xfrm>
            <a:off x="838200" y="365125"/>
            <a:ext cx="10515600" cy="672105"/>
          </a:xfrm>
          <a:prstGeom prst="rect">
            <a:avLst/>
          </a:prstGeom>
          <a:noFill/>
          <a:ln>
            <a:noFill/>
          </a:ln>
        </p:spPr>
        <p:txBody>
          <a:bodyPr anchorCtr="0" anchor="t" bIns="0" lIns="0" spcFirstLastPara="1" rIns="0" wrap="square" tIns="0">
            <a:noAutofit/>
          </a:bodyPr>
          <a:lstStyle/>
          <a:p>
            <a:pPr indent="0" lvl="0" marL="0" rtl="0" algn="ctr">
              <a:lnSpc>
                <a:spcPct val="90000"/>
              </a:lnSpc>
              <a:spcBef>
                <a:spcPts val="0"/>
              </a:spcBef>
              <a:spcAft>
                <a:spcPts val="0"/>
              </a:spcAft>
              <a:buNone/>
            </a:pPr>
            <a:r>
              <a:rPr lang="en-US"/>
              <a:t>3.1 The Preattentive Attribute of Width</a:t>
            </a:r>
            <a:endParaRPr/>
          </a:p>
        </p:txBody>
      </p:sp>
      <p:sp>
        <p:nvSpPr>
          <p:cNvPr id="255" name="Google Shape;255;p14"/>
          <p:cNvSpPr txBox="1"/>
          <p:nvPr>
            <p:ph idx="3" type="body"/>
          </p:nvPr>
        </p:nvSpPr>
        <p:spPr>
          <a:xfrm>
            <a:off x="740230" y="1325166"/>
            <a:ext cx="10770828" cy="399129"/>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rgbClr val="006298"/>
              </a:buClr>
              <a:buSzPts val="2400"/>
              <a:buNone/>
            </a:pPr>
            <a:r>
              <a:rPr lang="en-US"/>
              <a:t>A Sankey chart demonstrating the use of the line width attribute</a:t>
            </a:r>
            <a:endParaRPr/>
          </a:p>
        </p:txBody>
      </p:sp>
      <p:pic>
        <p:nvPicPr>
          <p:cNvPr descr="A Sankey chart shows the anticipated major and graduation major of students. The chart consists of four lines of varying widths extending from each anticipated major to the graduation majors. The width of the line indicates the proportion of students switching their majors. The different graduation majors of students in decreasing proportion for each anticipating major are as follows. For the anticipated major humanities, the graduation major in the decreasing proportion of students are humanities, social science, natural science and engineering, and interdisciplinary. For the anticipated major interdisciplinary, the graduation major in the decreasing proportion of students are social science, natural science and engineering, humanities, and interdisciplinary. For the anticipated major natural science and engineering, the graduation major in the decreasing proportion of students are natural science and engineering, social science, humanities, and interdisciplinary. For the anticipated major social science, the graduation major in the decreasing proportion of students are social science, humanities, natural science and engineering, and interdisciplinary. For the undecided, the graduation major in the decreasing proportion of students are social science, natural science and engineering and humanities, and interdisciplinary. " id="256" name="Google Shape;256;p14"/>
          <p:cNvPicPr preferRelativeResize="0"/>
          <p:nvPr>
            <p:ph idx="2" type="pic"/>
          </p:nvPr>
        </p:nvPicPr>
        <p:blipFill rotWithShape="1">
          <a:blip r:embed="rId3">
            <a:alphaModFix/>
          </a:blip>
          <a:srcRect b="668" l="0" r="0" t="667"/>
          <a:stretch/>
        </p:blipFill>
        <p:spPr>
          <a:xfrm>
            <a:off x="680941" y="1724295"/>
            <a:ext cx="6477000" cy="3890994"/>
          </a:xfrm>
          <a:prstGeom prst="rect">
            <a:avLst/>
          </a:prstGeom>
          <a:noFill/>
          <a:ln>
            <a:noFill/>
          </a:ln>
        </p:spPr>
      </p:pic>
      <p:sp>
        <p:nvSpPr>
          <p:cNvPr id="257" name="Google Shape;257;p14"/>
          <p:cNvSpPr txBox="1"/>
          <p:nvPr>
            <p:ph idx="1" type="body"/>
          </p:nvPr>
        </p:nvSpPr>
        <p:spPr>
          <a:xfrm>
            <a:off x="7236823" y="2064486"/>
            <a:ext cx="4274235" cy="3550804"/>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rgbClr val="006298"/>
              </a:buClr>
              <a:buSzPts val="2000"/>
              <a:buNone/>
            </a:pPr>
            <a:r>
              <a:rPr lang="en-US" sz="2000"/>
              <a:t>A </a:t>
            </a:r>
            <a:r>
              <a:rPr b="1" lang="en-US" sz="2000"/>
              <a:t>Sankey chart </a:t>
            </a:r>
            <a:r>
              <a:rPr lang="en-US" sz="2000"/>
              <a:t>typically depicts the proportional flow of entities where the width of the line represents the relative flow rate compared to the widths of the other lines.</a:t>
            </a:r>
            <a:endParaRPr/>
          </a:p>
          <a:p>
            <a:pPr indent="0" lvl="0" marL="0" rtl="0" algn="l">
              <a:lnSpc>
                <a:spcPct val="100000"/>
              </a:lnSpc>
              <a:spcBef>
                <a:spcPts val="600"/>
              </a:spcBef>
              <a:spcAft>
                <a:spcPts val="0"/>
              </a:spcAft>
              <a:buClr>
                <a:srgbClr val="006298"/>
              </a:buClr>
              <a:buSzPts val="2000"/>
              <a:buNone/>
            </a:pPr>
            <a:r>
              <a:rPr lang="en-US" sz="2000"/>
              <a:t>In the example shown, the graduation major for students in a liberal arts college flows from the anticipated major.</a:t>
            </a:r>
            <a:endParaRPr/>
          </a:p>
          <a:p>
            <a:pPr indent="0" lvl="0" marL="0" rtl="0" algn="l">
              <a:lnSpc>
                <a:spcPct val="100000"/>
              </a:lnSpc>
              <a:spcBef>
                <a:spcPts val="600"/>
              </a:spcBef>
              <a:spcAft>
                <a:spcPts val="0"/>
              </a:spcAft>
              <a:buClr>
                <a:srgbClr val="006298"/>
              </a:buClr>
              <a:buSzPts val="2000"/>
              <a:buNone/>
            </a:pPr>
            <a:r>
              <a:rPr lang="en-US" sz="2000"/>
              <a:t>The line width attribute is used much less frequently in data visualizations.</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15"/>
          <p:cNvSpPr txBox="1"/>
          <p:nvPr>
            <p:ph type="title"/>
          </p:nvPr>
        </p:nvSpPr>
        <p:spPr>
          <a:xfrm>
            <a:off x="642257" y="441702"/>
            <a:ext cx="10965974" cy="658678"/>
          </a:xfrm>
          <a:prstGeom prst="rect">
            <a:avLst/>
          </a:prstGeom>
          <a:noFill/>
          <a:ln>
            <a:noFill/>
          </a:ln>
        </p:spPr>
        <p:txBody>
          <a:bodyPr anchorCtr="0" anchor="t" bIns="0" lIns="0" spcFirstLastPara="1" rIns="0" wrap="square" tIns="0">
            <a:noAutofit/>
          </a:bodyPr>
          <a:lstStyle/>
          <a:p>
            <a:pPr indent="0" lvl="0" marL="0" rtl="0" algn="ctr">
              <a:lnSpc>
                <a:spcPct val="90000"/>
              </a:lnSpc>
              <a:spcBef>
                <a:spcPts val="0"/>
              </a:spcBef>
              <a:spcAft>
                <a:spcPts val="0"/>
              </a:spcAft>
              <a:buNone/>
            </a:pPr>
            <a:r>
              <a:rPr lang="en-US" sz="3200"/>
              <a:t>3.1 The Attributes of Spatial Positioning and Movement</a:t>
            </a:r>
            <a:endParaRPr/>
          </a:p>
        </p:txBody>
      </p:sp>
      <p:sp>
        <p:nvSpPr>
          <p:cNvPr id="263" name="Google Shape;263;p15"/>
          <p:cNvSpPr txBox="1"/>
          <p:nvPr>
            <p:ph idx="1" type="body"/>
          </p:nvPr>
        </p:nvSpPr>
        <p:spPr>
          <a:xfrm>
            <a:off x="743576" y="1921790"/>
            <a:ext cx="10711543" cy="3758339"/>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rgbClr val="000000"/>
              </a:buClr>
              <a:buSzPts val="2400"/>
              <a:buFont typeface="Arial"/>
              <a:buNone/>
            </a:pPr>
            <a:r>
              <a:rPr b="1" lang="en-US">
                <a:latin typeface="Arial"/>
                <a:ea typeface="Arial"/>
                <a:cs typeface="Arial"/>
                <a:sym typeface="Arial"/>
              </a:rPr>
              <a:t>Spatial positioning </a:t>
            </a:r>
            <a:r>
              <a:rPr lang="en-US">
                <a:latin typeface="Arial"/>
                <a:ea typeface="Arial"/>
                <a:cs typeface="Arial"/>
                <a:sym typeface="Arial"/>
              </a:rPr>
              <a:t>refers to the location of an object within some defined space. </a:t>
            </a:r>
            <a:endParaRPr/>
          </a:p>
          <a:p>
            <a:pPr indent="-342900" lvl="1" marL="1028700" rtl="0" algn="l">
              <a:lnSpc>
                <a:spcPct val="90000"/>
              </a:lnSpc>
              <a:spcBef>
                <a:spcPts val="500"/>
              </a:spcBef>
              <a:spcAft>
                <a:spcPts val="0"/>
              </a:spcAft>
              <a:buClr>
                <a:srgbClr val="000000"/>
              </a:buClr>
              <a:buSzPts val="2400"/>
              <a:buFont typeface="Arial"/>
              <a:buChar char="•"/>
            </a:pPr>
            <a:r>
              <a:rPr lang="en-US">
                <a:latin typeface="Arial"/>
                <a:ea typeface="Arial"/>
                <a:cs typeface="Arial"/>
                <a:sym typeface="Arial"/>
              </a:rPr>
              <a:t>The most used spatial positioning in tables and charts is 2-D, such as the data points in a scatter chart.</a:t>
            </a:r>
            <a:endParaRPr/>
          </a:p>
          <a:p>
            <a:pPr indent="0" lvl="0" marL="0" rtl="0" algn="l">
              <a:lnSpc>
                <a:spcPct val="90000"/>
              </a:lnSpc>
              <a:spcBef>
                <a:spcPts val="1000"/>
              </a:spcBef>
              <a:spcAft>
                <a:spcPts val="0"/>
              </a:spcAft>
              <a:buClr>
                <a:srgbClr val="000000"/>
              </a:buClr>
              <a:buSzPts val="2400"/>
              <a:buFont typeface="Arial"/>
              <a:buNone/>
            </a:pPr>
            <a:r>
              <a:rPr b="1" lang="en-US">
                <a:latin typeface="Arial"/>
                <a:ea typeface="Arial"/>
                <a:cs typeface="Arial"/>
                <a:sym typeface="Arial"/>
              </a:rPr>
              <a:t>Movement</a:t>
            </a:r>
            <a:r>
              <a:rPr lang="en-US">
                <a:latin typeface="Arial"/>
                <a:ea typeface="Arial"/>
                <a:cs typeface="Arial"/>
                <a:sym typeface="Arial"/>
              </a:rPr>
              <a:t> can be categorized into two main attributes:</a:t>
            </a:r>
            <a:endParaRPr/>
          </a:p>
          <a:p>
            <a:pPr indent="-342900" lvl="1" marL="1028700" rtl="0" algn="l">
              <a:lnSpc>
                <a:spcPct val="90000"/>
              </a:lnSpc>
              <a:spcBef>
                <a:spcPts val="500"/>
              </a:spcBef>
              <a:spcAft>
                <a:spcPts val="0"/>
              </a:spcAft>
              <a:buClr>
                <a:srgbClr val="000000"/>
              </a:buClr>
              <a:buSzPts val="2400"/>
              <a:buFont typeface="Arial"/>
              <a:buChar char="•"/>
            </a:pPr>
            <a:r>
              <a:rPr b="1" lang="en-US">
                <a:latin typeface="Arial"/>
                <a:ea typeface="Arial"/>
                <a:cs typeface="Arial"/>
                <a:sym typeface="Arial"/>
              </a:rPr>
              <a:t>Flicker</a:t>
            </a:r>
            <a:r>
              <a:rPr lang="en-US">
                <a:latin typeface="Arial"/>
                <a:ea typeface="Arial"/>
                <a:cs typeface="Arial"/>
                <a:sym typeface="Arial"/>
              </a:rPr>
              <a:t> refers to effects such as flashing to draw attention.</a:t>
            </a:r>
            <a:endParaRPr/>
          </a:p>
          <a:p>
            <a:pPr indent="-342900" lvl="1" marL="1028700" rtl="0" algn="l">
              <a:lnSpc>
                <a:spcPct val="90000"/>
              </a:lnSpc>
              <a:spcBef>
                <a:spcPts val="500"/>
              </a:spcBef>
              <a:spcAft>
                <a:spcPts val="0"/>
              </a:spcAft>
              <a:buClr>
                <a:srgbClr val="000000"/>
              </a:buClr>
              <a:buSzPts val="2400"/>
              <a:buFont typeface="Arial"/>
              <a:buChar char="•"/>
            </a:pPr>
            <a:r>
              <a:rPr b="1" lang="en-US">
                <a:latin typeface="Arial"/>
                <a:ea typeface="Arial"/>
                <a:cs typeface="Arial"/>
                <a:sym typeface="Arial"/>
              </a:rPr>
              <a:t>Motion</a:t>
            </a:r>
            <a:r>
              <a:rPr lang="en-US">
                <a:latin typeface="Arial"/>
                <a:ea typeface="Arial"/>
                <a:cs typeface="Arial"/>
                <a:sym typeface="Arial"/>
              </a:rPr>
              <a:t> involves directed movement and can be used to show changes within a visualization.</a:t>
            </a:r>
            <a:endParaRPr/>
          </a:p>
          <a:p>
            <a:pPr indent="0" lvl="0" marL="0" rtl="0" algn="l">
              <a:lnSpc>
                <a:spcPct val="90000"/>
              </a:lnSpc>
              <a:spcBef>
                <a:spcPts val="1000"/>
              </a:spcBef>
              <a:spcAft>
                <a:spcPts val="0"/>
              </a:spcAft>
              <a:buClr>
                <a:srgbClr val="000000"/>
              </a:buClr>
              <a:buSzPts val="2400"/>
              <a:buFont typeface="Arial"/>
              <a:buNone/>
            </a:pPr>
            <a:r>
              <a:rPr lang="en-US">
                <a:latin typeface="Arial"/>
                <a:ea typeface="Arial"/>
                <a:cs typeface="Arial"/>
                <a:sym typeface="Arial"/>
              </a:rPr>
              <a:t>Movement is not possible in most data visualizations because tables and charts are static.</a:t>
            </a:r>
            <a:endParaRPr/>
          </a:p>
          <a:p>
            <a:pPr indent="0" lvl="0" marL="0" rtl="0" algn="l">
              <a:lnSpc>
                <a:spcPct val="90000"/>
              </a:lnSpc>
              <a:spcBef>
                <a:spcPts val="1000"/>
              </a:spcBef>
              <a:spcAft>
                <a:spcPts val="0"/>
              </a:spcAft>
              <a:buClr>
                <a:srgbClr val="000000"/>
              </a:buClr>
              <a:buSzPts val="2400"/>
              <a:buFont typeface="Arial"/>
              <a:buNone/>
            </a:pPr>
            <a:r>
              <a:t/>
            </a:r>
            <a:endParaRPr>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16"/>
          <p:cNvSpPr txBox="1"/>
          <p:nvPr>
            <p:ph type="title"/>
          </p:nvPr>
        </p:nvSpPr>
        <p:spPr>
          <a:xfrm>
            <a:off x="838200" y="365125"/>
            <a:ext cx="10515600" cy="672105"/>
          </a:xfrm>
          <a:prstGeom prst="rect">
            <a:avLst/>
          </a:prstGeom>
          <a:noFill/>
          <a:ln>
            <a:noFill/>
          </a:ln>
        </p:spPr>
        <p:txBody>
          <a:bodyPr anchorCtr="0" anchor="t" bIns="0" lIns="0" spcFirstLastPara="1" rIns="0" wrap="square" tIns="0">
            <a:noAutofit/>
          </a:bodyPr>
          <a:lstStyle/>
          <a:p>
            <a:pPr indent="0" lvl="0" marL="0" rtl="0" algn="ctr">
              <a:lnSpc>
                <a:spcPct val="90000"/>
              </a:lnSpc>
              <a:spcBef>
                <a:spcPts val="0"/>
              </a:spcBef>
              <a:spcAft>
                <a:spcPts val="0"/>
              </a:spcAft>
              <a:buNone/>
            </a:pPr>
            <a:r>
              <a:rPr lang="en-US"/>
              <a:t>3.2 Gestalt Principles</a:t>
            </a:r>
            <a:endParaRPr/>
          </a:p>
        </p:txBody>
      </p:sp>
      <p:sp>
        <p:nvSpPr>
          <p:cNvPr id="269" name="Google Shape;269;p16"/>
          <p:cNvSpPr txBox="1"/>
          <p:nvPr>
            <p:ph idx="1" type="body"/>
          </p:nvPr>
        </p:nvSpPr>
        <p:spPr>
          <a:xfrm>
            <a:off x="743576" y="1743558"/>
            <a:ext cx="10711543" cy="3750591"/>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rgbClr val="000000"/>
              </a:buClr>
              <a:buSzPts val="2400"/>
              <a:buFont typeface="Arial"/>
              <a:buNone/>
            </a:pPr>
            <a:r>
              <a:rPr b="1" lang="en-US">
                <a:latin typeface="Arial"/>
                <a:ea typeface="Arial"/>
                <a:cs typeface="Arial"/>
                <a:sym typeface="Arial"/>
              </a:rPr>
              <a:t>Gestalt principles </a:t>
            </a:r>
            <a:r>
              <a:rPr lang="en-US">
                <a:latin typeface="Arial"/>
                <a:ea typeface="Arial"/>
                <a:cs typeface="Arial"/>
                <a:sym typeface="Arial"/>
              </a:rPr>
              <a:t>refer to the guiding principles of how people interpret and perceive what they see.</a:t>
            </a:r>
            <a:endParaRPr/>
          </a:p>
          <a:p>
            <a:pPr indent="-342900" lvl="1" marL="1028700" rtl="0" algn="l">
              <a:lnSpc>
                <a:spcPct val="90000"/>
              </a:lnSpc>
              <a:spcBef>
                <a:spcPts val="500"/>
              </a:spcBef>
              <a:spcAft>
                <a:spcPts val="0"/>
              </a:spcAft>
              <a:buClr>
                <a:srgbClr val="000000"/>
              </a:buClr>
              <a:buSzPts val="2400"/>
              <a:buFont typeface="Arial"/>
              <a:buChar char="•"/>
            </a:pPr>
            <a:r>
              <a:rPr lang="en-US">
                <a:latin typeface="Arial"/>
                <a:ea typeface="Arial"/>
                <a:cs typeface="Arial"/>
                <a:sym typeface="Arial"/>
              </a:rPr>
              <a:t>These principles generally describe how people define order and meaning in the things they see.</a:t>
            </a:r>
            <a:endParaRPr/>
          </a:p>
          <a:p>
            <a:pPr indent="0" lvl="0" marL="0" rtl="0" algn="l">
              <a:lnSpc>
                <a:spcPct val="90000"/>
              </a:lnSpc>
              <a:spcBef>
                <a:spcPts val="1000"/>
              </a:spcBef>
              <a:spcAft>
                <a:spcPts val="0"/>
              </a:spcAft>
              <a:buClr>
                <a:srgbClr val="000000"/>
              </a:buClr>
              <a:buSzPts val="2400"/>
              <a:buFont typeface="Arial"/>
              <a:buNone/>
            </a:pPr>
            <a:r>
              <a:rPr lang="en-US">
                <a:latin typeface="Arial"/>
                <a:ea typeface="Arial"/>
                <a:cs typeface="Arial"/>
                <a:sym typeface="Arial"/>
              </a:rPr>
              <a:t>The four main Gestalt principles related to the design of data visualizations are: </a:t>
            </a:r>
            <a:endParaRPr/>
          </a:p>
          <a:p>
            <a:pPr indent="-342900" lvl="1" marL="1028700" rtl="0" algn="l">
              <a:lnSpc>
                <a:spcPct val="90000"/>
              </a:lnSpc>
              <a:spcBef>
                <a:spcPts val="500"/>
              </a:spcBef>
              <a:spcAft>
                <a:spcPts val="0"/>
              </a:spcAft>
              <a:buClr>
                <a:srgbClr val="000000"/>
              </a:buClr>
              <a:buSzPts val="2400"/>
              <a:buFont typeface="Arial"/>
              <a:buChar char="•"/>
            </a:pPr>
            <a:r>
              <a:rPr b="1" lang="en-US">
                <a:latin typeface="Arial"/>
                <a:ea typeface="Arial"/>
                <a:cs typeface="Arial"/>
                <a:sym typeface="Arial"/>
              </a:rPr>
              <a:t>Similarity</a:t>
            </a:r>
            <a:endParaRPr/>
          </a:p>
          <a:p>
            <a:pPr indent="-342900" lvl="1" marL="1028700" rtl="0" algn="l">
              <a:lnSpc>
                <a:spcPct val="90000"/>
              </a:lnSpc>
              <a:spcBef>
                <a:spcPts val="500"/>
              </a:spcBef>
              <a:spcAft>
                <a:spcPts val="0"/>
              </a:spcAft>
              <a:buClr>
                <a:srgbClr val="000000"/>
              </a:buClr>
              <a:buSzPts val="2400"/>
              <a:buFont typeface="Arial"/>
              <a:buChar char="•"/>
            </a:pPr>
            <a:r>
              <a:rPr b="1" lang="en-US">
                <a:latin typeface="Arial"/>
                <a:ea typeface="Arial"/>
                <a:cs typeface="Arial"/>
                <a:sym typeface="Arial"/>
              </a:rPr>
              <a:t>Proximity</a:t>
            </a:r>
            <a:endParaRPr/>
          </a:p>
          <a:p>
            <a:pPr indent="-342900" lvl="1" marL="1028700" rtl="0" algn="l">
              <a:lnSpc>
                <a:spcPct val="90000"/>
              </a:lnSpc>
              <a:spcBef>
                <a:spcPts val="500"/>
              </a:spcBef>
              <a:spcAft>
                <a:spcPts val="0"/>
              </a:spcAft>
              <a:buClr>
                <a:srgbClr val="000000"/>
              </a:buClr>
              <a:buSzPts val="2400"/>
              <a:buFont typeface="Arial"/>
              <a:buChar char="•"/>
            </a:pPr>
            <a:r>
              <a:rPr b="1" lang="en-US">
                <a:latin typeface="Arial"/>
                <a:ea typeface="Arial"/>
                <a:cs typeface="Arial"/>
                <a:sym typeface="Arial"/>
              </a:rPr>
              <a:t>Enclosure</a:t>
            </a:r>
            <a:endParaRPr/>
          </a:p>
          <a:p>
            <a:pPr indent="-342900" lvl="1" marL="1028700" rtl="0" algn="l">
              <a:lnSpc>
                <a:spcPct val="90000"/>
              </a:lnSpc>
              <a:spcBef>
                <a:spcPts val="500"/>
              </a:spcBef>
              <a:spcAft>
                <a:spcPts val="0"/>
              </a:spcAft>
              <a:buClr>
                <a:srgbClr val="000000"/>
              </a:buClr>
              <a:buSzPts val="2400"/>
              <a:buFont typeface="Arial"/>
              <a:buChar char="•"/>
            </a:pPr>
            <a:r>
              <a:rPr b="1" lang="en-US">
                <a:latin typeface="Arial"/>
                <a:ea typeface="Arial"/>
                <a:cs typeface="Arial"/>
                <a:sym typeface="Arial"/>
              </a:rPr>
              <a:t>Connection</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17"/>
          <p:cNvSpPr txBox="1"/>
          <p:nvPr>
            <p:ph type="title"/>
          </p:nvPr>
        </p:nvSpPr>
        <p:spPr>
          <a:xfrm>
            <a:off x="838200" y="365125"/>
            <a:ext cx="10515600" cy="672105"/>
          </a:xfrm>
          <a:prstGeom prst="rect">
            <a:avLst/>
          </a:prstGeom>
          <a:noFill/>
          <a:ln>
            <a:noFill/>
          </a:ln>
        </p:spPr>
        <p:txBody>
          <a:bodyPr anchorCtr="0" anchor="t" bIns="0" lIns="0" spcFirstLastPara="1" rIns="0" wrap="square" tIns="0">
            <a:noAutofit/>
          </a:bodyPr>
          <a:lstStyle/>
          <a:p>
            <a:pPr indent="0" lvl="0" marL="0" rtl="0" algn="ctr">
              <a:lnSpc>
                <a:spcPct val="90000"/>
              </a:lnSpc>
              <a:spcBef>
                <a:spcPts val="0"/>
              </a:spcBef>
              <a:spcAft>
                <a:spcPts val="0"/>
              </a:spcAft>
              <a:buNone/>
            </a:pPr>
            <a:r>
              <a:rPr lang="en-US"/>
              <a:t>3.2 Gestalt Principle of Similarity</a:t>
            </a:r>
            <a:endParaRPr/>
          </a:p>
        </p:txBody>
      </p:sp>
      <p:pic>
        <p:nvPicPr>
          <p:cNvPr descr="Two four-by-five arrays of shapes. The first array consists of circles of different colors. The colors in each row are as follows. Row 1: Black, blue, orange, black. Row 2: Orange, black, blue, orange. Row 3: Black, orange, orange, orange. Row 4: Orange, blue, orange, black. Row 5: Blue, orange, black, orange. The second array consists of different shapes. The shapes in each row are as follows. Row 1: Circle, square, triangle, circle. Row 2: Triangle, circle, square, triangle. Row 3: Circle, triangle, triangle, triangle. Row 4: Triangle, square, triangle, circle. Row 5: Square, triangle, circle, triangle. " id="275" name="Google Shape;275;p17"/>
          <p:cNvPicPr preferRelativeResize="0"/>
          <p:nvPr>
            <p:ph idx="2" type="pic"/>
          </p:nvPr>
        </p:nvPicPr>
        <p:blipFill rotWithShape="1">
          <a:blip r:embed="rId3">
            <a:alphaModFix/>
          </a:blip>
          <a:srcRect b="0" l="52" r="51" t="0"/>
          <a:stretch/>
        </p:blipFill>
        <p:spPr>
          <a:xfrm>
            <a:off x="733425" y="2003048"/>
            <a:ext cx="6477000" cy="2406650"/>
          </a:xfrm>
          <a:prstGeom prst="rect">
            <a:avLst/>
          </a:prstGeom>
          <a:noFill/>
          <a:ln>
            <a:noFill/>
          </a:ln>
        </p:spPr>
      </p:pic>
      <p:sp>
        <p:nvSpPr>
          <p:cNvPr id="276" name="Google Shape;276;p17"/>
          <p:cNvSpPr txBox="1"/>
          <p:nvPr>
            <p:ph idx="1" type="body"/>
          </p:nvPr>
        </p:nvSpPr>
        <p:spPr>
          <a:xfrm>
            <a:off x="7401339" y="2890433"/>
            <a:ext cx="4054039" cy="1503767"/>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6298"/>
              </a:buClr>
              <a:buSzPts val="2000"/>
              <a:buFont typeface="Arial"/>
              <a:buNone/>
            </a:pPr>
            <a:r>
              <a:rPr lang="en-US" sz="2000"/>
              <a:t>The audience will perceive objects of the same color, or the same shape, as belonging to the same group.</a:t>
            </a:r>
            <a:endParaRPr/>
          </a:p>
        </p:txBody>
      </p:sp>
      <p:sp>
        <p:nvSpPr>
          <p:cNvPr id="277" name="Google Shape;277;p17"/>
          <p:cNvSpPr txBox="1"/>
          <p:nvPr>
            <p:ph idx="3" type="body"/>
          </p:nvPr>
        </p:nvSpPr>
        <p:spPr>
          <a:xfrm>
            <a:off x="733426" y="1535854"/>
            <a:ext cx="10721692" cy="348047"/>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rgbClr val="006298"/>
              </a:buClr>
              <a:buSzPts val="2000"/>
              <a:buNone/>
            </a:pPr>
            <a:r>
              <a:rPr lang="en-US" sz="2000"/>
              <a:t>People consider objects with similar characteristics as belonging to the same group</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18"/>
          <p:cNvSpPr txBox="1"/>
          <p:nvPr>
            <p:ph type="title"/>
          </p:nvPr>
        </p:nvSpPr>
        <p:spPr>
          <a:xfrm>
            <a:off x="838200" y="365125"/>
            <a:ext cx="10515600" cy="672105"/>
          </a:xfrm>
          <a:prstGeom prst="rect">
            <a:avLst/>
          </a:prstGeom>
          <a:noFill/>
          <a:ln>
            <a:noFill/>
          </a:ln>
        </p:spPr>
        <p:txBody>
          <a:bodyPr anchorCtr="0" anchor="t" bIns="0" lIns="0" spcFirstLastPara="1" rIns="0" wrap="square" tIns="0">
            <a:noAutofit/>
          </a:bodyPr>
          <a:lstStyle/>
          <a:p>
            <a:pPr indent="0" lvl="0" marL="0" rtl="0" algn="ctr">
              <a:lnSpc>
                <a:spcPct val="90000"/>
              </a:lnSpc>
              <a:spcBef>
                <a:spcPts val="0"/>
              </a:spcBef>
              <a:spcAft>
                <a:spcPts val="0"/>
              </a:spcAft>
              <a:buNone/>
            </a:pPr>
            <a:r>
              <a:rPr lang="en-US"/>
              <a:t>3.2 Gestalt Principle of Proximity</a:t>
            </a:r>
            <a:endParaRPr/>
          </a:p>
        </p:txBody>
      </p:sp>
      <p:sp>
        <p:nvSpPr>
          <p:cNvPr id="283" name="Google Shape;283;p18"/>
          <p:cNvSpPr txBox="1"/>
          <p:nvPr>
            <p:ph idx="3" type="body"/>
          </p:nvPr>
        </p:nvSpPr>
        <p:spPr>
          <a:xfrm>
            <a:off x="733426" y="1535854"/>
            <a:ext cx="10721692" cy="348047"/>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rgbClr val="006298"/>
              </a:buClr>
              <a:buSzPts val="2000"/>
              <a:buNone/>
            </a:pPr>
            <a:r>
              <a:rPr lang="en-US" sz="2000"/>
              <a:t>People consider objects physically close to one another as belonging to the same group</a:t>
            </a:r>
            <a:endParaRPr/>
          </a:p>
        </p:txBody>
      </p:sp>
      <p:pic>
        <p:nvPicPr>
          <p:cNvPr descr="A scatter chart with three clusters of points and each cluster enclosed within a shaded area is titled “Marketing Segmentation by Customer Age and Income.” The horizontal axis is labeled “Age (years)” and ranges from 0 to 70 with tickmarks in increments of 10. The vertical axis is labeled “Annual Income (dollars)” and ranges from 0 to 120,000 with tickmarks in increments of 20,000. The first cluster is between 19 years and 29 years, and between 20,000 dollars and 40,000 dollars. It consists of five points. The second cluster is between 50 years and 60 years, and between 60,000 dollars and 80,000 dollars. It consists of six points. The third cluster is between 50 years and 60 years, and between 118,000 dollars and 140,000 dollars. It consists of five points. All data are approximate." id="284" name="Google Shape;284;p18"/>
          <p:cNvPicPr preferRelativeResize="0"/>
          <p:nvPr>
            <p:ph idx="2" type="pic"/>
          </p:nvPr>
        </p:nvPicPr>
        <p:blipFill rotWithShape="1">
          <a:blip r:embed="rId3">
            <a:alphaModFix/>
          </a:blip>
          <a:srcRect b="0" l="40" r="39" t="0"/>
          <a:stretch/>
        </p:blipFill>
        <p:spPr>
          <a:xfrm>
            <a:off x="733425" y="1987550"/>
            <a:ext cx="4479925" cy="3657600"/>
          </a:xfrm>
          <a:prstGeom prst="rect">
            <a:avLst/>
          </a:prstGeom>
          <a:noFill/>
          <a:ln>
            <a:noFill/>
          </a:ln>
        </p:spPr>
      </p:pic>
      <p:sp>
        <p:nvSpPr>
          <p:cNvPr id="285" name="Google Shape;285;p18"/>
          <p:cNvSpPr txBox="1"/>
          <p:nvPr>
            <p:ph idx="1" type="body"/>
          </p:nvPr>
        </p:nvSpPr>
        <p:spPr>
          <a:xfrm>
            <a:off x="5447655" y="4262033"/>
            <a:ext cx="6007724" cy="1060113"/>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6298"/>
              </a:buClr>
              <a:buSzPts val="2000"/>
              <a:buFont typeface="Arial"/>
              <a:buNone/>
            </a:pPr>
            <a:r>
              <a:rPr lang="en-US" sz="2000"/>
              <a:t>People will seek to group objects near each into the same group and objects that are far from one another into different groups.</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19"/>
          <p:cNvSpPr txBox="1"/>
          <p:nvPr>
            <p:ph type="title"/>
          </p:nvPr>
        </p:nvSpPr>
        <p:spPr>
          <a:xfrm>
            <a:off x="838200" y="365125"/>
            <a:ext cx="10515600" cy="672105"/>
          </a:xfrm>
          <a:prstGeom prst="rect">
            <a:avLst/>
          </a:prstGeom>
          <a:noFill/>
          <a:ln>
            <a:noFill/>
          </a:ln>
        </p:spPr>
        <p:txBody>
          <a:bodyPr anchorCtr="0" anchor="t" bIns="0" lIns="0" spcFirstLastPara="1" rIns="0" wrap="square" tIns="0">
            <a:noAutofit/>
          </a:bodyPr>
          <a:lstStyle/>
          <a:p>
            <a:pPr indent="0" lvl="0" marL="0" rtl="0" algn="ctr">
              <a:lnSpc>
                <a:spcPct val="90000"/>
              </a:lnSpc>
              <a:spcBef>
                <a:spcPts val="0"/>
              </a:spcBef>
              <a:spcAft>
                <a:spcPts val="0"/>
              </a:spcAft>
              <a:buNone/>
            </a:pPr>
            <a:r>
              <a:rPr lang="en-US"/>
              <a:t>3.2 Gestalt Principle of Enclosure</a:t>
            </a:r>
            <a:endParaRPr/>
          </a:p>
        </p:txBody>
      </p:sp>
      <p:sp>
        <p:nvSpPr>
          <p:cNvPr id="291" name="Google Shape;291;p19"/>
          <p:cNvSpPr txBox="1"/>
          <p:nvPr>
            <p:ph idx="3" type="body"/>
          </p:nvPr>
        </p:nvSpPr>
        <p:spPr>
          <a:xfrm>
            <a:off x="733426" y="1535854"/>
            <a:ext cx="10721692" cy="348047"/>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rgbClr val="006298"/>
              </a:buClr>
              <a:buSzPts val="2000"/>
              <a:buNone/>
            </a:pPr>
            <a:r>
              <a:rPr lang="en-US" sz="2000"/>
              <a:t>People consider objects physically enclosed together as belonging to the same group</a:t>
            </a:r>
            <a:endParaRPr/>
          </a:p>
        </p:txBody>
      </p:sp>
      <p:pic>
        <p:nvPicPr>
          <p:cNvPr descr="A scatter chart with three clusters of points is titled “Marketing Segmentation by Customer Age and Income.” The horizontal axis is labeled “Age (years)” and ranges from 0 to 70 with tickmarks in increments of 10. The vertical axis is labeled “Annual Income (dollars)” and ranges from 0 to 120,000 with tickmarks in increments of 20,000. The first cluster is between 19 years and 29 years, and between 20,000 dollars and 40,000 dollars. It consists of five points. The second cluster is between 50 years and 60 years, and between 60,000 dollars and 80,000 dollars. It consists of six points. The third cluster is between 50 years and 60 years, and between 118,000 dollars and 140,000 dollars. It consists of five points. The clusters are enclosed within dashed boxes. In the first cluster, the points between 21 and 29 years of age are boxed. The points between 49 and 56 years of age are boxed from the second and the third clusters. All data are approximate. " id="292" name="Google Shape;292;p19"/>
          <p:cNvPicPr preferRelativeResize="0"/>
          <p:nvPr>
            <p:ph idx="2" type="pic"/>
          </p:nvPr>
        </p:nvPicPr>
        <p:blipFill rotWithShape="1">
          <a:blip r:embed="rId3">
            <a:alphaModFix/>
          </a:blip>
          <a:srcRect b="38" l="0" r="0" t="39"/>
          <a:stretch/>
        </p:blipFill>
        <p:spPr>
          <a:xfrm>
            <a:off x="733425" y="1987550"/>
            <a:ext cx="4479925" cy="3657600"/>
          </a:xfrm>
          <a:prstGeom prst="rect">
            <a:avLst/>
          </a:prstGeom>
          <a:noFill/>
          <a:ln>
            <a:noFill/>
          </a:ln>
        </p:spPr>
      </p:pic>
      <p:sp>
        <p:nvSpPr>
          <p:cNvPr id="293" name="Google Shape;293;p19"/>
          <p:cNvSpPr txBox="1"/>
          <p:nvPr>
            <p:ph idx="1" type="body"/>
          </p:nvPr>
        </p:nvSpPr>
        <p:spPr>
          <a:xfrm>
            <a:off x="5447655" y="4262033"/>
            <a:ext cx="6007724" cy="1060113"/>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6298"/>
              </a:buClr>
              <a:buSzPts val="2000"/>
              <a:buFont typeface="Arial"/>
              <a:buNone/>
            </a:pPr>
            <a:r>
              <a:rPr lang="en-US" sz="2000"/>
              <a:t>The presence of a third attribute besides age and income, such as educational background, can be visually indicated with enclosures.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
          <p:cNvSpPr txBox="1"/>
          <p:nvPr>
            <p:ph type="title"/>
          </p:nvPr>
        </p:nvSpPr>
        <p:spPr>
          <a:xfrm>
            <a:off x="838200" y="365125"/>
            <a:ext cx="10515600" cy="672105"/>
          </a:xfrm>
          <a:prstGeom prst="rect">
            <a:avLst/>
          </a:prstGeom>
          <a:noFill/>
          <a:ln>
            <a:noFill/>
          </a:ln>
        </p:spPr>
        <p:txBody>
          <a:bodyPr anchorCtr="0" anchor="t" bIns="0" lIns="0" spcFirstLastPara="1" rIns="0" wrap="square" tIns="0">
            <a:noAutofit/>
          </a:bodyPr>
          <a:lstStyle/>
          <a:p>
            <a:pPr indent="0" lvl="0" marL="0" rtl="0" algn="ctr">
              <a:lnSpc>
                <a:spcPct val="90000"/>
              </a:lnSpc>
              <a:spcBef>
                <a:spcPts val="0"/>
              </a:spcBef>
              <a:spcAft>
                <a:spcPts val="0"/>
              </a:spcAft>
              <a:buNone/>
            </a:pPr>
            <a:r>
              <a:rPr lang="en-US"/>
              <a:t>Chapter Objectives (1 of 2)</a:t>
            </a:r>
            <a:endParaRPr/>
          </a:p>
        </p:txBody>
      </p:sp>
      <p:sp>
        <p:nvSpPr>
          <p:cNvPr id="164" name="Google Shape;164;p2"/>
          <p:cNvSpPr txBox="1"/>
          <p:nvPr>
            <p:ph idx="1" type="body"/>
          </p:nvPr>
        </p:nvSpPr>
        <p:spPr>
          <a:xfrm>
            <a:off x="743576" y="1782304"/>
            <a:ext cx="10711543" cy="4099303"/>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rgbClr val="000000"/>
              </a:buClr>
              <a:buSzPts val="2800"/>
              <a:buNone/>
            </a:pPr>
            <a:r>
              <a:rPr lang="en-US" sz="2800">
                <a:latin typeface="Arial"/>
                <a:ea typeface="Arial"/>
                <a:cs typeface="Arial"/>
                <a:sym typeface="Arial"/>
              </a:rPr>
              <a:t>After completing this chapter, you will be able to:</a:t>
            </a:r>
            <a:endParaRPr/>
          </a:p>
          <a:p>
            <a:pPr indent="0" lvl="1" marL="457200" rtl="0" algn="l">
              <a:lnSpc>
                <a:spcPct val="90000"/>
              </a:lnSpc>
              <a:spcBef>
                <a:spcPts val="1200"/>
              </a:spcBef>
              <a:spcAft>
                <a:spcPts val="0"/>
              </a:spcAft>
              <a:buClr>
                <a:srgbClr val="000000"/>
              </a:buClr>
              <a:buSzPts val="2400"/>
              <a:buNone/>
            </a:pPr>
            <a:r>
              <a:rPr lang="en-US">
                <a:latin typeface="Arial"/>
                <a:ea typeface="Arial"/>
                <a:cs typeface="Arial"/>
                <a:sym typeface="Arial"/>
              </a:rPr>
              <a:t>LO 3.1a		Define </a:t>
            </a:r>
            <a:r>
              <a:rPr i="1" lang="en-US">
                <a:latin typeface="Arial"/>
                <a:ea typeface="Arial"/>
                <a:cs typeface="Arial"/>
                <a:sym typeface="Arial"/>
              </a:rPr>
              <a:t>preattentive attributes</a:t>
            </a:r>
            <a:endParaRPr/>
          </a:p>
          <a:p>
            <a:pPr indent="0" lvl="1" marL="457200" rtl="0" algn="l">
              <a:lnSpc>
                <a:spcPct val="90000"/>
              </a:lnSpc>
              <a:spcBef>
                <a:spcPts val="1200"/>
              </a:spcBef>
              <a:spcAft>
                <a:spcPts val="0"/>
              </a:spcAft>
              <a:buClr>
                <a:srgbClr val="000000"/>
              </a:buClr>
              <a:buSzPts val="2400"/>
              <a:buNone/>
            </a:pPr>
            <a:r>
              <a:rPr lang="en-US">
                <a:latin typeface="Arial"/>
                <a:ea typeface="Arial"/>
                <a:cs typeface="Arial"/>
                <a:sym typeface="Arial"/>
              </a:rPr>
              <a:t>LO 3.1b		Explain how preattentive attributes associated with color, form, 		spatial positioning, and movement are used in data visualizations</a:t>
            </a:r>
            <a:endParaRPr/>
          </a:p>
          <a:p>
            <a:pPr indent="0" lvl="1" marL="457200" rtl="0" algn="l">
              <a:lnSpc>
                <a:spcPct val="90000"/>
              </a:lnSpc>
              <a:spcBef>
                <a:spcPts val="1200"/>
              </a:spcBef>
              <a:spcAft>
                <a:spcPts val="0"/>
              </a:spcAft>
              <a:buClr>
                <a:srgbClr val="000000"/>
              </a:buClr>
              <a:buSzPts val="2400"/>
              <a:buNone/>
            </a:pPr>
            <a:r>
              <a:rPr lang="en-US">
                <a:latin typeface="Arial"/>
                <a:ea typeface="Arial"/>
                <a:cs typeface="Arial"/>
                <a:sym typeface="Arial"/>
              </a:rPr>
              <a:t>LO 3.2		Explain how the Gestalt principles of similarity, proximity, 			enclosure, and connection can be used to create effective data 		visualizations</a:t>
            </a:r>
            <a:endParaRPr/>
          </a:p>
          <a:p>
            <a:pPr indent="0" lvl="1" marL="457200" rtl="0" algn="l">
              <a:lnSpc>
                <a:spcPct val="90000"/>
              </a:lnSpc>
              <a:spcBef>
                <a:spcPts val="1200"/>
              </a:spcBef>
              <a:spcAft>
                <a:spcPts val="0"/>
              </a:spcAft>
              <a:buClr>
                <a:srgbClr val="000000"/>
              </a:buClr>
              <a:buSzPts val="2400"/>
              <a:buNone/>
            </a:pPr>
            <a:r>
              <a:rPr lang="en-US">
                <a:latin typeface="Arial"/>
                <a:ea typeface="Arial"/>
                <a:cs typeface="Arial"/>
                <a:sym typeface="Arial"/>
              </a:rPr>
              <a:t>LO 3.3a		Define </a:t>
            </a:r>
            <a:r>
              <a:rPr i="1" lang="en-US">
                <a:latin typeface="Arial"/>
                <a:ea typeface="Arial"/>
                <a:cs typeface="Arial"/>
                <a:sym typeface="Arial"/>
              </a:rPr>
              <a:t>data-ink ratio</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20"/>
          <p:cNvSpPr txBox="1"/>
          <p:nvPr>
            <p:ph type="title"/>
          </p:nvPr>
        </p:nvSpPr>
        <p:spPr>
          <a:xfrm>
            <a:off x="838200" y="365125"/>
            <a:ext cx="10515600" cy="672105"/>
          </a:xfrm>
          <a:prstGeom prst="rect">
            <a:avLst/>
          </a:prstGeom>
          <a:noFill/>
          <a:ln>
            <a:noFill/>
          </a:ln>
        </p:spPr>
        <p:txBody>
          <a:bodyPr anchorCtr="0" anchor="t" bIns="0" lIns="0" spcFirstLastPara="1" rIns="0" wrap="square" tIns="0">
            <a:noAutofit/>
          </a:bodyPr>
          <a:lstStyle/>
          <a:p>
            <a:pPr indent="0" lvl="0" marL="0" rtl="0" algn="ctr">
              <a:lnSpc>
                <a:spcPct val="90000"/>
              </a:lnSpc>
              <a:spcBef>
                <a:spcPts val="0"/>
              </a:spcBef>
              <a:spcAft>
                <a:spcPts val="0"/>
              </a:spcAft>
              <a:buNone/>
            </a:pPr>
            <a:r>
              <a:rPr lang="en-US"/>
              <a:t>3.2 Gestalt Principle of Connection</a:t>
            </a:r>
            <a:endParaRPr/>
          </a:p>
        </p:txBody>
      </p:sp>
      <p:sp>
        <p:nvSpPr>
          <p:cNvPr id="299" name="Google Shape;299;p20"/>
          <p:cNvSpPr txBox="1"/>
          <p:nvPr>
            <p:ph idx="3" type="body"/>
          </p:nvPr>
        </p:nvSpPr>
        <p:spPr>
          <a:xfrm>
            <a:off x="733426" y="1535854"/>
            <a:ext cx="10721692" cy="348047"/>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rgbClr val="006298"/>
              </a:buClr>
              <a:buSzPts val="2000"/>
              <a:buNone/>
            </a:pPr>
            <a:r>
              <a:rPr lang="en-US" sz="2000"/>
              <a:t>People interpret connected objects as belonging to the same group</a:t>
            </a:r>
            <a:endParaRPr/>
          </a:p>
        </p:txBody>
      </p:sp>
      <p:pic>
        <p:nvPicPr>
          <p:cNvPr descr="A chart titled “Server Load Forecast versus Actual For Past 14 Days.” The horizontal axes are labeled “Day” and range from 0 to 14 with tickmarks in increments of 2. The vertical axes are labeled “Peak Server Load (requests per second)” and range from 0 to 35 in increments of 5. a. The chart consists of markers for forecast and actual. The approximate data from the chart, presented in the format, Day: Forecast load, Actual load, are as follows. 1: 14, 17. 2: 17, 7. 3: 21, 25. 4: 21, 23. 5: 22, 25. 6: 24, 28. 7: 31, 29. 8: 17, 18. 9: 22, 9. 10: 26, 28. 11: 24, 26. 12: 25, 29. 13: 28, 31. 14: 26, 13. b. The chart consists of lines joining the markers for forecast and actual. The line joining the markers for forecast passes through (1, 14), (2, 17), (3, 21), (4, 21), (5, 22), (6, 24), (7, 31), (8, 17), (9, 22), (10, 26), (11, 24), (12, 25), (13, 28), and (14, 26). The line joining the markers for actual passes through (1, 17), (2, 7), (3, 25), (4, 23), (5, 25), (6, 28), (7, 29), (8, 18), (9, 9), (10, 28), (11, 26), (12, 29), (13, 31), and (14, 13). All data are approximate." id="300" name="Google Shape;300;p20"/>
          <p:cNvPicPr preferRelativeResize="0"/>
          <p:nvPr>
            <p:ph idx="2" type="pic"/>
          </p:nvPr>
        </p:nvPicPr>
        <p:blipFill rotWithShape="1">
          <a:blip r:embed="rId3">
            <a:alphaModFix/>
          </a:blip>
          <a:srcRect b="0" l="36" r="35" t="0"/>
          <a:stretch/>
        </p:blipFill>
        <p:spPr>
          <a:xfrm>
            <a:off x="733425" y="1987550"/>
            <a:ext cx="6911975" cy="3657600"/>
          </a:xfrm>
          <a:prstGeom prst="rect">
            <a:avLst/>
          </a:prstGeom>
          <a:noFill/>
          <a:ln>
            <a:noFill/>
          </a:ln>
        </p:spPr>
      </p:pic>
      <p:sp>
        <p:nvSpPr>
          <p:cNvPr id="301" name="Google Shape;301;p20"/>
          <p:cNvSpPr txBox="1"/>
          <p:nvPr>
            <p:ph idx="1" type="body"/>
          </p:nvPr>
        </p:nvSpPr>
        <p:spPr>
          <a:xfrm>
            <a:off x="7795647" y="2882684"/>
            <a:ext cx="3659732" cy="2363491"/>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rgbClr val="006298"/>
              </a:buClr>
              <a:buSzPts val="2000"/>
              <a:buNone/>
            </a:pPr>
            <a:r>
              <a:rPr lang="en-US" sz="2000"/>
              <a:t>The principle of connection in data visualization is often used for time-series data.</a:t>
            </a:r>
            <a:endParaRPr/>
          </a:p>
          <a:p>
            <a:pPr indent="0" lvl="0" marL="0" rtl="0" algn="l">
              <a:lnSpc>
                <a:spcPct val="100000"/>
              </a:lnSpc>
              <a:spcBef>
                <a:spcPts val="600"/>
              </a:spcBef>
              <a:spcAft>
                <a:spcPts val="0"/>
              </a:spcAft>
              <a:buClr>
                <a:srgbClr val="006298"/>
              </a:buClr>
              <a:buSzPts val="2000"/>
              <a:buNone/>
            </a:pPr>
            <a:r>
              <a:rPr lang="en-US" sz="2000"/>
              <a:t>Connecting the markers emphasizes trends and makes it easier to separate forecast values from actual values.</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21"/>
          <p:cNvSpPr txBox="1"/>
          <p:nvPr>
            <p:ph type="title"/>
          </p:nvPr>
        </p:nvSpPr>
        <p:spPr>
          <a:xfrm>
            <a:off x="838200" y="365125"/>
            <a:ext cx="10515600" cy="672105"/>
          </a:xfrm>
          <a:prstGeom prst="rect">
            <a:avLst/>
          </a:prstGeom>
          <a:noFill/>
          <a:ln>
            <a:noFill/>
          </a:ln>
        </p:spPr>
        <p:txBody>
          <a:bodyPr anchorCtr="0" anchor="t" bIns="0" lIns="0" spcFirstLastPara="1" rIns="0" wrap="square" tIns="0">
            <a:noAutofit/>
          </a:bodyPr>
          <a:lstStyle/>
          <a:p>
            <a:pPr indent="0" lvl="0" marL="0" rtl="0" algn="ctr">
              <a:lnSpc>
                <a:spcPct val="90000"/>
              </a:lnSpc>
              <a:spcBef>
                <a:spcPts val="0"/>
              </a:spcBef>
              <a:spcAft>
                <a:spcPts val="0"/>
              </a:spcAft>
              <a:buNone/>
            </a:pPr>
            <a:r>
              <a:rPr lang="en-US"/>
              <a:t>3.3 Data-Ink Ratio</a:t>
            </a:r>
            <a:endParaRPr/>
          </a:p>
        </p:txBody>
      </p:sp>
      <p:sp>
        <p:nvSpPr>
          <p:cNvPr id="307" name="Google Shape;307;p21"/>
          <p:cNvSpPr txBox="1"/>
          <p:nvPr>
            <p:ph idx="1" type="body"/>
          </p:nvPr>
        </p:nvSpPr>
        <p:spPr>
          <a:xfrm>
            <a:off x="743576" y="1914040"/>
            <a:ext cx="10711543" cy="3108335"/>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rgbClr val="000000"/>
              </a:buClr>
              <a:buSzPts val="2400"/>
              <a:buFont typeface="Arial"/>
              <a:buNone/>
            </a:pPr>
            <a:r>
              <a:rPr b="1" lang="en-US">
                <a:latin typeface="Arial"/>
                <a:ea typeface="Arial"/>
                <a:cs typeface="Arial"/>
                <a:sym typeface="Arial"/>
              </a:rPr>
              <a:t>Data-ink ratio</a:t>
            </a:r>
            <a:r>
              <a:rPr lang="en-US">
                <a:latin typeface="Arial"/>
                <a:ea typeface="Arial"/>
                <a:cs typeface="Arial"/>
                <a:sym typeface="Arial"/>
              </a:rPr>
              <a:t> is the proportion of ink used for data to the total amount of ink in a table or chart.</a:t>
            </a:r>
            <a:endParaRPr/>
          </a:p>
          <a:p>
            <a:pPr indent="-342900" lvl="1" marL="1028700" rtl="0" algn="l">
              <a:lnSpc>
                <a:spcPct val="90000"/>
              </a:lnSpc>
              <a:spcBef>
                <a:spcPts val="500"/>
              </a:spcBef>
              <a:spcAft>
                <a:spcPts val="0"/>
              </a:spcAft>
              <a:buClr>
                <a:srgbClr val="000000"/>
              </a:buClr>
              <a:buSzPts val="2400"/>
              <a:buFont typeface="Arial"/>
              <a:buChar char="•"/>
            </a:pPr>
            <a:r>
              <a:rPr lang="en-US">
                <a:latin typeface="Arial"/>
                <a:ea typeface="Arial"/>
                <a:cs typeface="Arial"/>
                <a:sym typeface="Arial"/>
              </a:rPr>
              <a:t>Helpful for creating effective tables and charts for data visualization</a:t>
            </a:r>
            <a:endParaRPr/>
          </a:p>
          <a:p>
            <a:pPr indent="-342900" lvl="1" marL="1028700" rtl="0" algn="l">
              <a:lnSpc>
                <a:spcPct val="90000"/>
              </a:lnSpc>
              <a:spcBef>
                <a:spcPts val="500"/>
              </a:spcBef>
              <a:spcAft>
                <a:spcPts val="0"/>
              </a:spcAft>
              <a:buClr>
                <a:srgbClr val="000000"/>
              </a:buClr>
              <a:buSzPts val="2400"/>
              <a:buFont typeface="Arial"/>
              <a:buChar char="•"/>
            </a:pPr>
            <a:r>
              <a:rPr b="1" lang="en-US">
                <a:latin typeface="Arial"/>
                <a:ea typeface="Arial"/>
                <a:cs typeface="Arial"/>
                <a:sym typeface="Arial"/>
              </a:rPr>
              <a:t>Data-ink</a:t>
            </a:r>
            <a:r>
              <a:rPr lang="en-US">
                <a:latin typeface="Arial"/>
                <a:ea typeface="Arial"/>
                <a:cs typeface="Arial"/>
                <a:sym typeface="Arial"/>
              </a:rPr>
              <a:t>: ink used in a table or chart that is necessary to convey the meaning of the data to the audience</a:t>
            </a:r>
            <a:endParaRPr/>
          </a:p>
          <a:p>
            <a:pPr indent="-342900" lvl="1" marL="1028700" rtl="0" algn="l">
              <a:lnSpc>
                <a:spcPct val="90000"/>
              </a:lnSpc>
              <a:spcBef>
                <a:spcPts val="500"/>
              </a:spcBef>
              <a:spcAft>
                <a:spcPts val="0"/>
              </a:spcAft>
              <a:buClr>
                <a:srgbClr val="000000"/>
              </a:buClr>
              <a:buSzPts val="2400"/>
              <a:buFont typeface="Arial"/>
              <a:buChar char="•"/>
            </a:pPr>
            <a:r>
              <a:rPr b="1" lang="en-US">
                <a:latin typeface="Arial"/>
                <a:ea typeface="Arial"/>
                <a:cs typeface="Arial"/>
                <a:sym typeface="Arial"/>
              </a:rPr>
              <a:t>Non-data-ink</a:t>
            </a:r>
            <a:r>
              <a:rPr lang="en-US">
                <a:latin typeface="Arial"/>
                <a:ea typeface="Arial"/>
                <a:cs typeface="Arial"/>
                <a:sym typeface="Arial"/>
              </a:rPr>
              <a:t>: ink used in a table or chart that serves no useful purpose in conveying the data to the audience</a:t>
            </a:r>
            <a:endParaRPr/>
          </a:p>
          <a:p>
            <a:pPr indent="-342900" lvl="1" marL="1028700" rtl="0" algn="l">
              <a:lnSpc>
                <a:spcPct val="90000"/>
              </a:lnSpc>
              <a:spcBef>
                <a:spcPts val="500"/>
              </a:spcBef>
              <a:spcAft>
                <a:spcPts val="0"/>
              </a:spcAft>
              <a:buClr>
                <a:srgbClr val="000000"/>
              </a:buClr>
              <a:buSzPts val="2400"/>
              <a:buFont typeface="Arial"/>
              <a:buChar char="•"/>
            </a:pPr>
            <a:r>
              <a:rPr b="1" lang="en-US">
                <a:latin typeface="Arial"/>
                <a:ea typeface="Arial"/>
                <a:cs typeface="Arial"/>
                <a:sym typeface="Arial"/>
              </a:rPr>
              <a:t>Decluttering</a:t>
            </a:r>
            <a:r>
              <a:rPr lang="en-US">
                <a:latin typeface="Arial"/>
                <a:ea typeface="Arial"/>
                <a:cs typeface="Arial"/>
                <a:sym typeface="Arial"/>
              </a:rPr>
              <a:t> is the process of increasing the data-ink ratio in a chart</a:t>
            </a:r>
            <a:endParaRPr/>
          </a:p>
          <a:p>
            <a:pPr indent="0" lvl="0" marL="0" rtl="0" algn="l">
              <a:lnSpc>
                <a:spcPct val="90000"/>
              </a:lnSpc>
              <a:spcBef>
                <a:spcPts val="1000"/>
              </a:spcBef>
              <a:spcAft>
                <a:spcPts val="0"/>
              </a:spcAft>
              <a:buClr>
                <a:srgbClr val="000000"/>
              </a:buClr>
              <a:buSzPts val="2400"/>
              <a:buFont typeface="Arial"/>
              <a:buNone/>
            </a:pPr>
            <a:r>
              <a:t/>
            </a:r>
            <a:endParaRPr>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22"/>
          <p:cNvSpPr txBox="1"/>
          <p:nvPr>
            <p:ph type="title"/>
          </p:nvPr>
        </p:nvSpPr>
        <p:spPr>
          <a:xfrm>
            <a:off x="838200" y="365125"/>
            <a:ext cx="10515600" cy="672105"/>
          </a:xfrm>
          <a:prstGeom prst="rect">
            <a:avLst/>
          </a:prstGeom>
          <a:noFill/>
          <a:ln>
            <a:noFill/>
          </a:ln>
        </p:spPr>
        <p:txBody>
          <a:bodyPr anchorCtr="0" anchor="t" bIns="0" lIns="0" spcFirstLastPara="1" rIns="0" wrap="square" tIns="0">
            <a:noAutofit/>
          </a:bodyPr>
          <a:lstStyle/>
          <a:p>
            <a:pPr indent="0" lvl="0" marL="0" rtl="0" algn="ctr">
              <a:lnSpc>
                <a:spcPct val="90000"/>
              </a:lnSpc>
              <a:spcBef>
                <a:spcPts val="0"/>
              </a:spcBef>
              <a:spcAft>
                <a:spcPts val="0"/>
              </a:spcAft>
              <a:buNone/>
            </a:pPr>
            <a:r>
              <a:rPr lang="en-US"/>
              <a:t>3.3 Data-Ink Ratio in Tables (1 of 2)</a:t>
            </a:r>
            <a:endParaRPr/>
          </a:p>
        </p:txBody>
      </p:sp>
      <p:sp>
        <p:nvSpPr>
          <p:cNvPr id="314" name="Google Shape;314;p22"/>
          <p:cNvSpPr txBox="1"/>
          <p:nvPr>
            <p:ph idx="3" type="body"/>
          </p:nvPr>
        </p:nvSpPr>
        <p:spPr>
          <a:xfrm>
            <a:off x="743575" y="1582348"/>
            <a:ext cx="5242697" cy="348047"/>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rgbClr val="006298"/>
              </a:buClr>
              <a:buSzPts val="2400"/>
              <a:buNone/>
            </a:pPr>
            <a:r>
              <a:rPr lang="en-US"/>
              <a:t>Example of low data-ink table</a:t>
            </a:r>
            <a:endParaRPr/>
          </a:p>
          <a:p>
            <a:pPr indent="0" lvl="0" marL="0" rtl="0" algn="l">
              <a:lnSpc>
                <a:spcPct val="90000"/>
              </a:lnSpc>
              <a:spcBef>
                <a:spcPts val="1000"/>
              </a:spcBef>
              <a:spcAft>
                <a:spcPts val="0"/>
              </a:spcAft>
              <a:buClr>
                <a:srgbClr val="006298"/>
              </a:buClr>
              <a:buSzPts val="2400"/>
              <a:buNone/>
            </a:pPr>
            <a:r>
              <a:t/>
            </a:r>
            <a:endParaRPr/>
          </a:p>
        </p:txBody>
      </p:sp>
      <p:pic>
        <p:nvPicPr>
          <p:cNvPr descr="A low data-ink table titled Scarf Sales and containing two columns, labeled Day and Sales (units), and twenty rows with the following values for Day and Sales (units): (1, 150), (2, 170), (3, 140), (4, 150), (5, 180), (6, 180), (7, 210), (8, 230), (9, 140), (10, 200), (11, 170), (12, 160), (13, 290), (14, 200), (15, 210), (16, 110), (17, 90), (80, 140), (19, 150), and (20, 230). " id="315" name="Google Shape;315;p22"/>
          <p:cNvPicPr preferRelativeResize="0"/>
          <p:nvPr>
            <p:ph idx="2" type="pic"/>
          </p:nvPr>
        </p:nvPicPr>
        <p:blipFill rotWithShape="1">
          <a:blip r:embed="rId3">
            <a:alphaModFix/>
          </a:blip>
          <a:srcRect b="52" l="0" r="0" t="53"/>
          <a:stretch/>
        </p:blipFill>
        <p:spPr>
          <a:xfrm>
            <a:off x="733425" y="2043047"/>
            <a:ext cx="5148263" cy="2451100"/>
          </a:xfrm>
          <a:prstGeom prst="rect">
            <a:avLst/>
          </a:prstGeom>
          <a:noFill/>
          <a:ln>
            <a:noFill/>
          </a:ln>
        </p:spPr>
      </p:pic>
      <p:sp>
        <p:nvSpPr>
          <p:cNvPr id="316" name="Google Shape;316;p22"/>
          <p:cNvSpPr txBox="1"/>
          <p:nvPr>
            <p:ph idx="5" type="body"/>
          </p:nvPr>
        </p:nvSpPr>
        <p:spPr>
          <a:xfrm>
            <a:off x="6096001" y="1582348"/>
            <a:ext cx="5257800" cy="348047"/>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rgbClr val="006298"/>
              </a:buClr>
              <a:buSzPts val="2400"/>
              <a:buNone/>
            </a:pPr>
            <a:r>
              <a:rPr lang="en-US"/>
              <a:t>Example of high data-ink table</a:t>
            </a:r>
            <a:endParaRPr/>
          </a:p>
          <a:p>
            <a:pPr indent="0" lvl="0" marL="0" rtl="0" algn="l">
              <a:lnSpc>
                <a:spcPct val="90000"/>
              </a:lnSpc>
              <a:spcBef>
                <a:spcPts val="1000"/>
              </a:spcBef>
              <a:spcAft>
                <a:spcPts val="0"/>
              </a:spcAft>
              <a:buClr>
                <a:srgbClr val="006298"/>
              </a:buClr>
              <a:buSzPts val="2400"/>
              <a:buNone/>
            </a:pPr>
            <a:r>
              <a:t/>
            </a:r>
            <a:endParaRPr/>
          </a:p>
        </p:txBody>
      </p:sp>
      <p:pic>
        <p:nvPicPr>
          <p:cNvPr descr="A high data-ink table titled Scarf Sales and containing two columns, labeled Day and Sales (units), and twenty rows with the following values for Day and Sales (units): (1, 150), (2, 170), (3, 140), (4, 150), (5, 180), (6, 180), (7, 210), (8, 230), (9, 140), (10, 200), (11, 170), (12, 160), (13, 290), (14, 200), (15, 210), (16, 110), (17, 90), (80, 140), (19, 150), and (20, 230). " id="317" name="Google Shape;317;p22"/>
          <p:cNvPicPr preferRelativeResize="0"/>
          <p:nvPr>
            <p:ph idx="4" type="pic"/>
          </p:nvPr>
        </p:nvPicPr>
        <p:blipFill rotWithShape="1">
          <a:blip r:embed="rId4">
            <a:alphaModFix/>
          </a:blip>
          <a:srcRect b="206" l="0" r="0" t="206"/>
          <a:stretch/>
        </p:blipFill>
        <p:spPr>
          <a:xfrm>
            <a:off x="6096000" y="2034580"/>
            <a:ext cx="5121275" cy="2451100"/>
          </a:xfrm>
          <a:prstGeom prst="rect">
            <a:avLst/>
          </a:prstGeom>
          <a:noFill/>
          <a:ln>
            <a:noFill/>
          </a:ln>
        </p:spPr>
      </p:pic>
      <p:sp>
        <p:nvSpPr>
          <p:cNvPr id="318" name="Google Shape;318;p22"/>
          <p:cNvSpPr txBox="1"/>
          <p:nvPr>
            <p:ph idx="1" type="body"/>
          </p:nvPr>
        </p:nvSpPr>
        <p:spPr>
          <a:xfrm>
            <a:off x="733119" y="4667794"/>
            <a:ext cx="10722260" cy="1113073"/>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6298"/>
              </a:buClr>
              <a:buSzPts val="1800"/>
              <a:buFont typeface="Arial"/>
              <a:buNone/>
            </a:pPr>
            <a:r>
              <a:rPr b="1" lang="en-US"/>
              <a:t>White space </a:t>
            </a:r>
            <a:r>
              <a:rPr lang="en-US"/>
              <a:t>is the portion of a data visualization that is devoid of markings. Its use is equivalent to increasing the data-ink in a visualization.</a:t>
            </a:r>
            <a:endParaRPr/>
          </a:p>
          <a:p>
            <a:pPr indent="0" lvl="0" marL="0" marR="0" rtl="0" algn="l">
              <a:lnSpc>
                <a:spcPct val="100000"/>
              </a:lnSpc>
              <a:spcBef>
                <a:spcPts val="0"/>
              </a:spcBef>
              <a:spcAft>
                <a:spcPts val="0"/>
              </a:spcAft>
              <a:buClr>
                <a:srgbClr val="006298"/>
              </a:buClr>
              <a:buSzPts val="1800"/>
              <a:buFont typeface="Arial"/>
              <a:buNone/>
            </a:pPr>
            <a:r>
              <a:t/>
            </a:r>
            <a:endParaRPr/>
          </a:p>
          <a:p>
            <a:pPr indent="0" lvl="0" marL="0" marR="0" rtl="0" algn="l">
              <a:lnSpc>
                <a:spcPct val="100000"/>
              </a:lnSpc>
              <a:spcBef>
                <a:spcPts val="0"/>
              </a:spcBef>
              <a:spcAft>
                <a:spcPts val="0"/>
              </a:spcAft>
              <a:buClr>
                <a:srgbClr val="006298"/>
              </a:buClr>
              <a:buSzPts val="1800"/>
              <a:buFont typeface="Arial"/>
              <a:buNone/>
            </a:pPr>
            <a:r>
              <a:rPr lang="en-US"/>
              <a:t>*See notes for step-by-step instructions on how to increase data-ink for this example.</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23"/>
          <p:cNvSpPr txBox="1"/>
          <p:nvPr>
            <p:ph type="title"/>
          </p:nvPr>
        </p:nvSpPr>
        <p:spPr>
          <a:xfrm>
            <a:off x="838200" y="365125"/>
            <a:ext cx="10515600" cy="672105"/>
          </a:xfrm>
          <a:prstGeom prst="rect">
            <a:avLst/>
          </a:prstGeom>
          <a:noFill/>
          <a:ln>
            <a:noFill/>
          </a:ln>
        </p:spPr>
        <p:txBody>
          <a:bodyPr anchorCtr="0" anchor="t" bIns="0" lIns="0" spcFirstLastPara="1" rIns="0" wrap="square" tIns="0">
            <a:noAutofit/>
          </a:bodyPr>
          <a:lstStyle/>
          <a:p>
            <a:pPr indent="0" lvl="0" marL="0" rtl="0" algn="ctr">
              <a:lnSpc>
                <a:spcPct val="90000"/>
              </a:lnSpc>
              <a:spcBef>
                <a:spcPts val="0"/>
              </a:spcBef>
              <a:spcAft>
                <a:spcPts val="0"/>
              </a:spcAft>
              <a:buNone/>
            </a:pPr>
            <a:r>
              <a:rPr lang="en-US"/>
              <a:t>3.3 Different Levels of Data-Ink Ratio in Tables</a:t>
            </a:r>
            <a:endParaRPr/>
          </a:p>
        </p:txBody>
      </p:sp>
      <p:sp>
        <p:nvSpPr>
          <p:cNvPr id="324" name="Google Shape;324;p23"/>
          <p:cNvSpPr txBox="1"/>
          <p:nvPr>
            <p:ph idx="1" type="body"/>
          </p:nvPr>
        </p:nvSpPr>
        <p:spPr>
          <a:xfrm>
            <a:off x="743574" y="1535854"/>
            <a:ext cx="10711543" cy="348047"/>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rgbClr val="006298"/>
              </a:buClr>
              <a:buSzPts val="2400"/>
              <a:buNone/>
            </a:pPr>
            <a:r>
              <a:rPr lang="en-US"/>
              <a:t>Comparing different table designs with different data-ink ratios</a:t>
            </a:r>
            <a:endParaRPr/>
          </a:p>
        </p:txBody>
      </p:sp>
      <p:pic>
        <p:nvPicPr>
          <p:cNvPr descr="An image shows four table designs, A through D. In all designs, the first row for the second through seventh columns is merged and labeled, Month. In the second row, the second through eighth columns are labeled 1, 2, 3, 4, 5, 6, and Total. The entries in the third row from columns one through eight are as follows: Cost (dollars), 48,123, 56,458, 64,125, 52,158, 54,718, 50,985, 326,567. The entries in the fourth row from columns one through eight are as follows: Revenues (dollars), 64,124, 66,128, 67,125, 48,178, 51,785, 55,687, 353,027. The entries in the fifth row from columns one through eight are as follows: Profits (dollars), 16,001, 9,670, 3,000, (3,980), (2,933), 4,702, 26,460. Design A consists of thick and dark lines for cell borders and table borders. Design B consists of thick and dark lines for cell borders and thick and light lines for table borders. Design C consists of thick and dark lines dividing all columns and the first and second rows from second through eighth columns. Design D consists of thick lines between the last two columns, between the first and second rows from columns two through seven, between the second and third rows from columns two through seven, and between the fourth and fifth rows. " id="325" name="Google Shape;325;p23"/>
          <p:cNvPicPr preferRelativeResize="0"/>
          <p:nvPr>
            <p:ph idx="2" type="pic"/>
          </p:nvPr>
        </p:nvPicPr>
        <p:blipFill rotWithShape="1">
          <a:blip r:embed="rId3">
            <a:alphaModFix/>
          </a:blip>
          <a:srcRect b="0" l="12" r="13" t="0"/>
          <a:stretch/>
        </p:blipFill>
        <p:spPr>
          <a:xfrm>
            <a:off x="733425" y="1979801"/>
            <a:ext cx="10721975" cy="36766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24"/>
          <p:cNvSpPr txBox="1"/>
          <p:nvPr>
            <p:ph type="title"/>
          </p:nvPr>
        </p:nvSpPr>
        <p:spPr>
          <a:xfrm>
            <a:off x="688834" y="372874"/>
            <a:ext cx="10884673" cy="672105"/>
          </a:xfrm>
          <a:prstGeom prst="rect">
            <a:avLst/>
          </a:prstGeom>
          <a:noFill/>
          <a:ln>
            <a:noFill/>
          </a:ln>
        </p:spPr>
        <p:txBody>
          <a:bodyPr anchorCtr="0" anchor="t" bIns="0" lIns="0" spcFirstLastPara="1" rIns="0" wrap="square" tIns="0">
            <a:noAutofit/>
          </a:bodyPr>
          <a:lstStyle/>
          <a:p>
            <a:pPr indent="0" lvl="0" marL="0" rtl="0" algn="ctr">
              <a:lnSpc>
                <a:spcPct val="90000"/>
              </a:lnSpc>
              <a:spcBef>
                <a:spcPts val="0"/>
              </a:spcBef>
              <a:spcAft>
                <a:spcPts val="0"/>
              </a:spcAft>
              <a:buNone/>
            </a:pPr>
            <a:r>
              <a:rPr lang="en-US" sz="3200"/>
              <a:t>3.3 Increase Data-Ink Ratio in Charts to Increase Clarity</a:t>
            </a:r>
            <a:endParaRPr/>
          </a:p>
        </p:txBody>
      </p:sp>
      <p:sp>
        <p:nvSpPr>
          <p:cNvPr id="332" name="Google Shape;332;p24"/>
          <p:cNvSpPr txBox="1"/>
          <p:nvPr>
            <p:ph idx="1" type="body"/>
          </p:nvPr>
        </p:nvSpPr>
        <p:spPr>
          <a:xfrm>
            <a:off x="743575" y="1902872"/>
            <a:ext cx="5146238" cy="348047"/>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rgbClr val="006298"/>
              </a:buClr>
              <a:buSzPts val="2400"/>
              <a:buNone/>
            </a:pPr>
            <a:r>
              <a:rPr lang="en-US"/>
              <a:t>Example of low data-ink chart</a:t>
            </a:r>
            <a:endParaRPr/>
          </a:p>
        </p:txBody>
      </p:sp>
      <p:pic>
        <p:nvPicPr>
          <p:cNvPr descr="A line chart with a line through 20 points is titled “Scarf Sales.” The chart consists of horizontal and vertical grid lines. The horizontal axis ranges from 0 to 20 with tickmarks in increments of 5. The vertical axis ranges from 0 to 350 with tickmarks in increments of 50. A line labeled “Sales (units)” passes through (1, 150), (2, 170), (3, 140), (4, 150), (5, 180), (6, 180), (7, 210), (8, 230), (9, 140), (10, 200), (11, 170), (12, 160), (13, 290), (14, 200), (15, 210), (16, 110), (17, 90), (80, 140), (19, 150), and (20, 230). " id="333" name="Google Shape;333;p24"/>
          <p:cNvPicPr preferRelativeResize="0"/>
          <p:nvPr>
            <p:ph idx="3" type="pic"/>
          </p:nvPr>
        </p:nvPicPr>
        <p:blipFill rotWithShape="1">
          <a:blip r:embed="rId3">
            <a:alphaModFix/>
          </a:blip>
          <a:srcRect b="0" l="393" r="393" t="0"/>
          <a:stretch/>
        </p:blipFill>
        <p:spPr>
          <a:xfrm>
            <a:off x="733425" y="2243326"/>
            <a:ext cx="5146675" cy="2998788"/>
          </a:xfrm>
          <a:prstGeom prst="rect">
            <a:avLst/>
          </a:prstGeom>
          <a:noFill/>
          <a:ln>
            <a:noFill/>
          </a:ln>
        </p:spPr>
      </p:pic>
      <p:sp>
        <p:nvSpPr>
          <p:cNvPr id="334" name="Google Shape;334;p24"/>
          <p:cNvSpPr txBox="1"/>
          <p:nvPr>
            <p:ph idx="2" type="body"/>
          </p:nvPr>
        </p:nvSpPr>
        <p:spPr>
          <a:xfrm>
            <a:off x="6131171" y="1902872"/>
            <a:ext cx="5323944" cy="348047"/>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rgbClr val="006298"/>
              </a:buClr>
              <a:buSzPts val="2400"/>
              <a:buNone/>
            </a:pPr>
            <a:r>
              <a:rPr lang="en-US"/>
              <a:t>Example of high data-ink chart</a:t>
            </a:r>
            <a:endParaRPr/>
          </a:p>
        </p:txBody>
      </p:sp>
      <p:pic>
        <p:nvPicPr>
          <p:cNvPr descr="A line chart with a line is titled “Scarf Sales.” The horizontal axis is labeled “Day” and ranges from 0 to 20 with tickmarks in increments of 5. The vertical axis is labeled “Sales (units) and ranges from 0 to 350 with tickmarks in increments of 50. A line labeled passes through (1, 150), (2, 170), (3, 140), (4, 150), (5, 180), (6, 180), (7, 210), (8, 230), (9, 140), (10, 200), (11, 170), (12, 160), (13, 290), (14, 200), (15, 210), (16, 110), (17, 90), (80, 140), (19, 150), and (20, 230)." id="335" name="Google Shape;335;p24"/>
          <p:cNvPicPr preferRelativeResize="0"/>
          <p:nvPr>
            <p:ph idx="4" type="pic"/>
          </p:nvPr>
        </p:nvPicPr>
        <p:blipFill rotWithShape="1">
          <a:blip r:embed="rId4">
            <a:alphaModFix/>
          </a:blip>
          <a:srcRect b="54" l="0" r="0" t="53"/>
          <a:stretch/>
        </p:blipFill>
        <p:spPr>
          <a:xfrm>
            <a:off x="6130925" y="2289820"/>
            <a:ext cx="5148263" cy="2998788"/>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25"/>
          <p:cNvSpPr txBox="1"/>
          <p:nvPr>
            <p:ph type="title"/>
          </p:nvPr>
        </p:nvSpPr>
        <p:spPr>
          <a:xfrm>
            <a:off x="576375" y="365125"/>
            <a:ext cx="11035748" cy="672105"/>
          </a:xfrm>
          <a:prstGeom prst="rect">
            <a:avLst/>
          </a:prstGeom>
          <a:noFill/>
          <a:ln>
            <a:noFill/>
          </a:ln>
        </p:spPr>
        <p:txBody>
          <a:bodyPr anchorCtr="0" anchor="t" bIns="0" lIns="0" spcFirstLastPara="1" rIns="0" wrap="square" tIns="0">
            <a:noAutofit/>
          </a:bodyPr>
          <a:lstStyle/>
          <a:p>
            <a:pPr indent="0" lvl="0" marL="0" rtl="0" algn="ctr">
              <a:lnSpc>
                <a:spcPct val="90000"/>
              </a:lnSpc>
              <a:spcBef>
                <a:spcPts val="0"/>
              </a:spcBef>
              <a:spcAft>
                <a:spcPts val="0"/>
              </a:spcAft>
              <a:buNone/>
            </a:pPr>
            <a:r>
              <a:rPr lang="en-US" sz="3200"/>
              <a:t>3.3 Increase Data-Ink Ratio in Charts to Decrease Clutter</a:t>
            </a:r>
            <a:endParaRPr/>
          </a:p>
        </p:txBody>
      </p:sp>
      <p:sp>
        <p:nvSpPr>
          <p:cNvPr id="342" name="Google Shape;342;p25"/>
          <p:cNvSpPr txBox="1"/>
          <p:nvPr>
            <p:ph idx="3" type="body"/>
          </p:nvPr>
        </p:nvSpPr>
        <p:spPr>
          <a:xfrm>
            <a:off x="624641" y="1611822"/>
            <a:ext cx="5330635" cy="585233"/>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rgbClr val="006298"/>
              </a:buClr>
              <a:buSzPts val="2000"/>
              <a:buNone/>
            </a:pPr>
            <a:r>
              <a:rPr lang="en-US" sz="2000"/>
              <a:t>A cluttered column chart for the STAT 7011 course evaluation data</a:t>
            </a:r>
            <a:endParaRPr/>
          </a:p>
        </p:txBody>
      </p:sp>
      <p:pic>
        <p:nvPicPr>
          <p:cNvPr descr="A column chart with a horizontal line and 14 vertical bars is titled “Professor Smith S T A T 7011 Course Evaluations.” Text under the title reads, “How effective is this instructor? (1 equals Not effective; 5 equals Extremely effective).” The chart consists of 14 horizontal grid lines. The horizontal axis is labeled “Year” and shows semesters in different years. The vertical axis ranges from 0.0 to 5.0 with tickmarks in increments of 0.5. The horizontal line is labeled “College Average equals 3.75.” The data from the chart are as follows. Spring 2014: 4.3. Fall 2014: 4.1. Spring 2015: 4.2. Fall 2015: 3.8. Spring 2016: 4.2. Fall 2016: 3.9. Spring 2017: 4.1. Fall 2017: 4.0. Spring 2018: 3.7. Fall 2018: 4.0. Spring 2019: 4.3. Fall 2019: 3.7. Spring 2020: 3.5. Fall 2020: 3.6. " id="343" name="Google Shape;343;p25"/>
          <p:cNvPicPr preferRelativeResize="0"/>
          <p:nvPr>
            <p:ph idx="2" type="pic"/>
          </p:nvPr>
        </p:nvPicPr>
        <p:blipFill rotWithShape="1">
          <a:blip r:embed="rId3">
            <a:alphaModFix/>
          </a:blip>
          <a:srcRect b="0" l="52" r="51" t="0"/>
          <a:stretch/>
        </p:blipFill>
        <p:spPr>
          <a:xfrm>
            <a:off x="624642" y="2243808"/>
            <a:ext cx="5367337" cy="2935288"/>
          </a:xfrm>
          <a:prstGeom prst="rect">
            <a:avLst/>
          </a:prstGeom>
          <a:noFill/>
          <a:ln>
            <a:noFill/>
          </a:ln>
        </p:spPr>
      </p:pic>
      <p:sp>
        <p:nvSpPr>
          <p:cNvPr id="344" name="Google Shape;344;p25"/>
          <p:cNvSpPr txBox="1"/>
          <p:nvPr>
            <p:ph idx="5" type="body"/>
          </p:nvPr>
        </p:nvSpPr>
        <p:spPr>
          <a:xfrm>
            <a:off x="6157993" y="1611822"/>
            <a:ext cx="5257800" cy="585233"/>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rgbClr val="006298"/>
              </a:buClr>
              <a:buSzPts val="2000"/>
              <a:buNone/>
            </a:pPr>
            <a:r>
              <a:rPr lang="en-US" sz="2000"/>
              <a:t>An improved column chart for the STAT 7011 course evaluation data</a:t>
            </a:r>
            <a:endParaRPr/>
          </a:p>
        </p:txBody>
      </p:sp>
      <p:pic>
        <p:nvPicPr>
          <p:cNvPr descr="A clustered column chart with a horizontal line and seven clusters of bars is titled “Professor Smith STAT 7011 Course Evaluations.” Text under the title reads, “How effective is this instructor? (1 equals Not effective; 5 equals Extremely effective).” Each cluster has two vertical bars. The horizontal axis is labeled “Year” and ranges from 2014 to 2020 with tickmarks in increments of 1. The vertical axis ranges from 0.0 to 5.0 with tickmarks in increments of 1.0. The horizontal line is labeled “College Average equals 3.75.” The data from the chart, presented in the format, Year: Evaluation value in Spring Semester, Evaluation value in Fall Semester, are as follows. 2014: 4.3, 4.1. 2015: 4.2, 3.8. 2016: 4.2, 3.9. 2017: 4.1, 4.0. 2018: 3.7, 4.0. 2019: 4.3, 3.7. 2020: 3.5, 3.6." id="345" name="Google Shape;345;p25"/>
          <p:cNvPicPr preferRelativeResize="0"/>
          <p:nvPr>
            <p:ph idx="4" type="pic"/>
          </p:nvPr>
        </p:nvPicPr>
        <p:blipFill rotWithShape="1">
          <a:blip r:embed="rId4">
            <a:alphaModFix/>
          </a:blip>
          <a:srcRect b="0" l="52" r="51" t="0"/>
          <a:stretch/>
        </p:blipFill>
        <p:spPr>
          <a:xfrm>
            <a:off x="6150243" y="2243808"/>
            <a:ext cx="5367338" cy="2935288"/>
          </a:xfrm>
          <a:prstGeom prst="rect">
            <a:avLst/>
          </a:prstGeom>
          <a:noFill/>
          <a:ln>
            <a:noFill/>
          </a:ln>
        </p:spPr>
      </p:pic>
      <p:sp>
        <p:nvSpPr>
          <p:cNvPr id="346" name="Google Shape;346;p25"/>
          <p:cNvSpPr txBox="1"/>
          <p:nvPr>
            <p:ph idx="1" type="body"/>
          </p:nvPr>
        </p:nvSpPr>
        <p:spPr>
          <a:xfrm>
            <a:off x="733119" y="5246175"/>
            <a:ext cx="10722260" cy="402958"/>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6298"/>
              </a:buClr>
              <a:buSzPts val="1800"/>
              <a:buFont typeface="Arial"/>
              <a:buNone/>
            </a:pPr>
            <a:r>
              <a:rPr lang="en-US"/>
              <a:t>*See step-by-step instructions on how to improve cluttering for this example in the notes.</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26"/>
          <p:cNvSpPr txBox="1"/>
          <p:nvPr>
            <p:ph type="title"/>
          </p:nvPr>
        </p:nvSpPr>
        <p:spPr>
          <a:xfrm>
            <a:off x="838200" y="365125"/>
            <a:ext cx="10515600" cy="672105"/>
          </a:xfrm>
          <a:prstGeom prst="rect">
            <a:avLst/>
          </a:prstGeom>
          <a:noFill/>
          <a:ln>
            <a:noFill/>
          </a:ln>
        </p:spPr>
        <p:txBody>
          <a:bodyPr anchorCtr="0" anchor="t" bIns="0" lIns="0" spcFirstLastPara="1" rIns="0" wrap="square" tIns="0">
            <a:noAutofit/>
          </a:bodyPr>
          <a:lstStyle/>
          <a:p>
            <a:pPr indent="0" lvl="0" marL="0" rtl="0" algn="ctr">
              <a:lnSpc>
                <a:spcPct val="90000"/>
              </a:lnSpc>
              <a:spcBef>
                <a:spcPts val="0"/>
              </a:spcBef>
              <a:spcAft>
                <a:spcPts val="0"/>
              </a:spcAft>
              <a:buNone/>
            </a:pPr>
            <a:r>
              <a:rPr lang="en-US"/>
              <a:t>3.3 Suggestions for Text Alignment in Tables</a:t>
            </a:r>
            <a:endParaRPr/>
          </a:p>
        </p:txBody>
      </p:sp>
      <p:sp>
        <p:nvSpPr>
          <p:cNvPr id="352" name="Google Shape;352;p26"/>
          <p:cNvSpPr txBox="1"/>
          <p:nvPr>
            <p:ph idx="1" type="body"/>
          </p:nvPr>
        </p:nvSpPr>
        <p:spPr>
          <a:xfrm>
            <a:off x="743576" y="1638300"/>
            <a:ext cx="10711500" cy="4394100"/>
          </a:xfrm>
          <a:prstGeom prst="rect">
            <a:avLst/>
          </a:prstGeom>
          <a:noFill/>
          <a:ln>
            <a:noFill/>
          </a:ln>
        </p:spPr>
        <p:txBody>
          <a:bodyPr anchorCtr="0" anchor="t" bIns="0" lIns="0" spcFirstLastPara="1" rIns="0" wrap="square" tIns="0">
            <a:normAutofit/>
          </a:bodyPr>
          <a:lstStyle/>
          <a:p>
            <a:pPr indent="-342900" lvl="0" marL="342900" rtl="0" algn="l">
              <a:lnSpc>
                <a:spcPct val="90000"/>
              </a:lnSpc>
              <a:spcBef>
                <a:spcPts val="0"/>
              </a:spcBef>
              <a:spcAft>
                <a:spcPts val="0"/>
              </a:spcAft>
              <a:buClr>
                <a:srgbClr val="004A78"/>
              </a:buClr>
              <a:buSzPts val="2400"/>
              <a:buFont typeface="Arial"/>
              <a:buChar char="•"/>
            </a:pPr>
            <a:r>
              <a:rPr lang="en-US" sz="2400"/>
              <a:t>Columns of numerical values in a table should usually be right-aligned.</a:t>
            </a:r>
            <a:endParaRPr/>
          </a:p>
          <a:p>
            <a:pPr indent="-342900" lvl="0" marL="342900" rtl="0" algn="l">
              <a:lnSpc>
                <a:spcPct val="90000"/>
              </a:lnSpc>
              <a:spcBef>
                <a:spcPts val="1000"/>
              </a:spcBef>
              <a:spcAft>
                <a:spcPts val="0"/>
              </a:spcAft>
              <a:buClr>
                <a:srgbClr val="004A78"/>
              </a:buClr>
              <a:buSzPts val="2400"/>
              <a:buFont typeface="Arial"/>
              <a:buChar char="•"/>
            </a:pPr>
            <a:r>
              <a:rPr lang="en-US" sz="2400"/>
              <a:t>All columns showing values should include the same number of decimal digits.</a:t>
            </a:r>
            <a:endParaRPr/>
          </a:p>
          <a:p>
            <a:pPr indent="-342900" lvl="0" marL="342900" rtl="0" algn="l">
              <a:lnSpc>
                <a:spcPct val="90000"/>
              </a:lnSpc>
              <a:spcBef>
                <a:spcPts val="1000"/>
              </a:spcBef>
              <a:spcAft>
                <a:spcPts val="0"/>
              </a:spcAft>
              <a:buClr>
                <a:srgbClr val="004A78"/>
              </a:buClr>
              <a:buSzPts val="2400"/>
              <a:buFont typeface="Arial"/>
              <a:buChar char="•"/>
            </a:pPr>
            <a:r>
              <a:rPr lang="en-US" sz="2400"/>
              <a:t>Only include the necessary number of decimal digits. Additional digits that are not meaningful to the audience increase clutter.</a:t>
            </a:r>
            <a:endParaRPr/>
          </a:p>
          <a:p>
            <a:pPr indent="-342900" lvl="0" marL="342900" rtl="0" algn="l">
              <a:lnSpc>
                <a:spcPct val="90000"/>
              </a:lnSpc>
              <a:spcBef>
                <a:spcPts val="1000"/>
              </a:spcBef>
              <a:spcAft>
                <a:spcPts val="0"/>
              </a:spcAft>
              <a:buClr>
                <a:srgbClr val="004A78"/>
              </a:buClr>
              <a:buSzPts val="2400"/>
              <a:buFont typeface="Arial"/>
              <a:buChar char="•"/>
            </a:pPr>
            <a:r>
              <a:rPr lang="en-US" sz="2400"/>
              <a:t>For extremely large numbers, display data rounded to the nearest thousand, ten thousand, or million.</a:t>
            </a:r>
            <a:endParaRPr/>
          </a:p>
          <a:p>
            <a:pPr indent="-342900" lvl="0" marL="342900" rtl="0" algn="l">
              <a:lnSpc>
                <a:spcPct val="90000"/>
              </a:lnSpc>
              <a:spcBef>
                <a:spcPts val="1000"/>
              </a:spcBef>
              <a:spcAft>
                <a:spcPts val="0"/>
              </a:spcAft>
              <a:buClr>
                <a:srgbClr val="004A78"/>
              </a:buClr>
              <a:buSzPts val="2400"/>
              <a:buFont typeface="Arial"/>
              <a:buChar char="•"/>
            </a:pPr>
            <a:r>
              <a:rPr lang="en-US" sz="2400"/>
              <a:t>It is generally most effective to left-align text values within a column in a table.</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27"/>
          <p:cNvSpPr txBox="1"/>
          <p:nvPr>
            <p:ph type="title"/>
          </p:nvPr>
        </p:nvSpPr>
        <p:spPr>
          <a:xfrm>
            <a:off x="838200" y="365125"/>
            <a:ext cx="10515600" cy="672105"/>
          </a:xfrm>
          <a:prstGeom prst="rect">
            <a:avLst/>
          </a:prstGeom>
          <a:noFill/>
          <a:ln>
            <a:noFill/>
          </a:ln>
        </p:spPr>
        <p:txBody>
          <a:bodyPr anchorCtr="0" anchor="t" bIns="0" lIns="0" spcFirstLastPara="1" rIns="0" wrap="square" tIns="0">
            <a:noAutofit/>
          </a:bodyPr>
          <a:lstStyle/>
          <a:p>
            <a:pPr indent="0" lvl="0" marL="0" rtl="0" algn="ctr">
              <a:lnSpc>
                <a:spcPct val="90000"/>
              </a:lnSpc>
              <a:spcBef>
                <a:spcPts val="0"/>
              </a:spcBef>
              <a:spcAft>
                <a:spcPts val="0"/>
              </a:spcAft>
              <a:buNone/>
            </a:pPr>
            <a:r>
              <a:rPr lang="en-US"/>
              <a:t>3.4 Minimizing Eye Travel</a:t>
            </a:r>
            <a:endParaRPr/>
          </a:p>
        </p:txBody>
      </p:sp>
      <p:sp>
        <p:nvSpPr>
          <p:cNvPr id="359" name="Google Shape;359;p27"/>
          <p:cNvSpPr txBox="1"/>
          <p:nvPr>
            <p:ph idx="1" type="body"/>
          </p:nvPr>
        </p:nvSpPr>
        <p:spPr>
          <a:xfrm>
            <a:off x="743576" y="1638300"/>
            <a:ext cx="10711543" cy="4394200"/>
          </a:xfrm>
          <a:prstGeom prst="rect">
            <a:avLst/>
          </a:prstGeom>
          <a:noFill/>
          <a:ln>
            <a:noFill/>
          </a:ln>
        </p:spPr>
        <p:txBody>
          <a:bodyPr anchorCtr="0" anchor="t" bIns="0" lIns="0" spcFirstLastPara="1" rIns="0" wrap="square" tIns="0">
            <a:normAutofit/>
          </a:bodyPr>
          <a:lstStyle/>
          <a:p>
            <a:pPr indent="-342900" lvl="0" marL="342900" rtl="0" algn="l">
              <a:lnSpc>
                <a:spcPct val="90000"/>
              </a:lnSpc>
              <a:spcBef>
                <a:spcPts val="0"/>
              </a:spcBef>
              <a:spcAft>
                <a:spcPts val="0"/>
              </a:spcAft>
              <a:buClr>
                <a:srgbClr val="004A78"/>
              </a:buClr>
              <a:buSzPts val="2400"/>
              <a:buFont typeface="Arial"/>
              <a:buChar char="•"/>
            </a:pPr>
            <a:r>
              <a:rPr lang="en-US" sz="2400"/>
              <a:t>We can minimize the cognitive load needed to view and interpret data visualization by:</a:t>
            </a:r>
            <a:endParaRPr/>
          </a:p>
          <a:p>
            <a:pPr indent="-228600" lvl="1" marL="685800" rtl="0" algn="l">
              <a:lnSpc>
                <a:spcPct val="90000"/>
              </a:lnSpc>
              <a:spcBef>
                <a:spcPts val="600"/>
              </a:spcBef>
              <a:spcAft>
                <a:spcPts val="0"/>
              </a:spcAft>
              <a:buSzPts val="2400"/>
              <a:buChar char="•"/>
            </a:pPr>
            <a:r>
              <a:rPr lang="en-US" sz="2400"/>
              <a:t>using preattentive attributes</a:t>
            </a:r>
            <a:endParaRPr/>
          </a:p>
          <a:p>
            <a:pPr indent="-228600" lvl="1" marL="685800" rtl="0" algn="l">
              <a:lnSpc>
                <a:spcPct val="90000"/>
              </a:lnSpc>
              <a:spcBef>
                <a:spcPts val="1200"/>
              </a:spcBef>
              <a:spcAft>
                <a:spcPts val="0"/>
              </a:spcAft>
              <a:buSzPts val="2400"/>
              <a:buChar char="•"/>
            </a:pPr>
            <a:r>
              <a:rPr lang="en-US" sz="2400"/>
              <a:t>using Gestalt principles </a:t>
            </a:r>
            <a:endParaRPr/>
          </a:p>
          <a:p>
            <a:pPr indent="-228600" lvl="1" marL="685800" rtl="0" algn="l">
              <a:lnSpc>
                <a:spcPct val="90000"/>
              </a:lnSpc>
              <a:spcBef>
                <a:spcPts val="1200"/>
              </a:spcBef>
              <a:spcAft>
                <a:spcPts val="0"/>
              </a:spcAft>
              <a:buSzPts val="2400"/>
              <a:buChar char="•"/>
            </a:pPr>
            <a:r>
              <a:rPr lang="en-US" sz="2400"/>
              <a:t>increasing the data-ink ratio</a:t>
            </a:r>
            <a:endParaRPr/>
          </a:p>
          <a:p>
            <a:pPr indent="-228600" lvl="1" marL="685800" rtl="0" algn="l">
              <a:lnSpc>
                <a:spcPct val="90000"/>
              </a:lnSpc>
              <a:spcBef>
                <a:spcPts val="1200"/>
              </a:spcBef>
              <a:spcAft>
                <a:spcPts val="0"/>
              </a:spcAft>
              <a:buSzPts val="2400"/>
              <a:buChar char="•"/>
            </a:pPr>
            <a:r>
              <a:rPr b="1" lang="en-US" sz="2400"/>
              <a:t>minimizing eye travel</a:t>
            </a:r>
            <a:endParaRPr/>
          </a:p>
          <a:p>
            <a:pPr indent="0" lvl="1" marL="0" rtl="0" algn="l">
              <a:lnSpc>
                <a:spcPct val="90000"/>
              </a:lnSpc>
              <a:spcBef>
                <a:spcPts val="1800"/>
              </a:spcBef>
              <a:spcAft>
                <a:spcPts val="0"/>
              </a:spcAft>
              <a:buSzPts val="2400"/>
              <a:buNone/>
            </a:pPr>
            <a:r>
              <a:t/>
            </a:r>
            <a:endParaRPr b="1" sz="2400"/>
          </a:p>
          <a:p>
            <a:pPr indent="0" lvl="1" marL="0" rtl="0" algn="l">
              <a:lnSpc>
                <a:spcPct val="90000"/>
              </a:lnSpc>
              <a:spcBef>
                <a:spcPts val="1800"/>
              </a:spcBef>
              <a:spcAft>
                <a:spcPts val="0"/>
              </a:spcAft>
              <a:buSzPts val="2400"/>
              <a:buNone/>
            </a:pPr>
            <a:r>
              <a:rPr lang="en-US" sz="2400"/>
              <a:t>*See additional comments in the notes.</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28"/>
          <p:cNvSpPr txBox="1"/>
          <p:nvPr>
            <p:ph type="title"/>
          </p:nvPr>
        </p:nvSpPr>
        <p:spPr>
          <a:xfrm>
            <a:off x="838200" y="380623"/>
            <a:ext cx="10515600" cy="672105"/>
          </a:xfrm>
          <a:prstGeom prst="rect">
            <a:avLst/>
          </a:prstGeom>
          <a:noFill/>
          <a:ln>
            <a:noFill/>
          </a:ln>
        </p:spPr>
        <p:txBody>
          <a:bodyPr anchorCtr="0" anchor="t" bIns="0" lIns="0" spcFirstLastPara="1" rIns="0" wrap="square" tIns="0">
            <a:noAutofit/>
          </a:bodyPr>
          <a:lstStyle/>
          <a:p>
            <a:pPr indent="0" lvl="0" marL="0" rtl="0" algn="ctr">
              <a:lnSpc>
                <a:spcPct val="90000"/>
              </a:lnSpc>
              <a:spcBef>
                <a:spcPts val="0"/>
              </a:spcBef>
              <a:spcAft>
                <a:spcPts val="0"/>
              </a:spcAft>
              <a:buNone/>
            </a:pPr>
            <a:r>
              <a:rPr lang="en-US"/>
              <a:t>3.4 Minimizing Eye Travel in a Chart</a:t>
            </a:r>
            <a:endParaRPr/>
          </a:p>
        </p:txBody>
      </p:sp>
      <p:sp>
        <p:nvSpPr>
          <p:cNvPr id="366" name="Google Shape;366;p28"/>
          <p:cNvSpPr txBox="1"/>
          <p:nvPr>
            <p:ph idx="1" type="body"/>
          </p:nvPr>
        </p:nvSpPr>
        <p:spPr>
          <a:xfrm>
            <a:off x="743575" y="1112643"/>
            <a:ext cx="5260766" cy="562233"/>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rgbClr val="006298"/>
              </a:buClr>
              <a:buSzPts val="2000"/>
              <a:buNone/>
            </a:pPr>
            <a:r>
              <a:rPr lang="en-US" sz="2000"/>
              <a:t>A default line chart created in Excel for property crime clearance rates</a:t>
            </a:r>
            <a:endParaRPr/>
          </a:p>
          <a:p>
            <a:pPr indent="0" lvl="0" marL="0" rtl="0" algn="l">
              <a:lnSpc>
                <a:spcPct val="90000"/>
              </a:lnSpc>
              <a:spcBef>
                <a:spcPts val="1000"/>
              </a:spcBef>
              <a:spcAft>
                <a:spcPts val="0"/>
              </a:spcAft>
              <a:buClr>
                <a:srgbClr val="006298"/>
              </a:buClr>
              <a:buSzPts val="2000"/>
              <a:buNone/>
            </a:pPr>
            <a:r>
              <a:t/>
            </a:r>
            <a:endParaRPr sz="2000"/>
          </a:p>
        </p:txBody>
      </p:sp>
      <p:pic>
        <p:nvPicPr>
          <p:cNvPr descr="A line chart with two lines is titled “Property Crime Clearance Rates in Springfield.” The horizontal axis is labeled “Month” and ranges from 1 to 6 with tickmarks in increments of 1. The vertical axis is labeled “Proportion Closed with Arrest (percent)” and ranges from 0 to 30 with tickmarks in increments of 5. The solid line labeled “District 1” passes through (1, 17), (2, 27), (3, 23), (4, 25), (5, 27), and (6, 24). The dashed line labeled “District 2” passes through (1, 22), (2, 24), (3, 18), (4, 15), (5, 19.5), and (6, 20). All data are approximate. The chart title is centered. The label for each line is in the legend at the bottom of the chart. The axes labels are centered along the axes, and the vertical axis label is rotated counterclockwise by 90 degrees." id="367" name="Google Shape;367;p28"/>
          <p:cNvPicPr preferRelativeResize="0"/>
          <p:nvPr>
            <p:ph idx="3" type="pic"/>
          </p:nvPr>
        </p:nvPicPr>
        <p:blipFill rotWithShape="1">
          <a:blip r:embed="rId3">
            <a:alphaModFix/>
          </a:blip>
          <a:srcRect b="93" l="0" r="0" t="93"/>
          <a:stretch/>
        </p:blipFill>
        <p:spPr>
          <a:xfrm>
            <a:off x="757024" y="1692491"/>
            <a:ext cx="4598987" cy="2978150"/>
          </a:xfrm>
          <a:prstGeom prst="rect">
            <a:avLst/>
          </a:prstGeom>
          <a:noFill/>
          <a:ln>
            <a:noFill/>
          </a:ln>
        </p:spPr>
      </p:pic>
      <p:sp>
        <p:nvSpPr>
          <p:cNvPr id="368" name="Google Shape;368;p28"/>
          <p:cNvSpPr txBox="1"/>
          <p:nvPr>
            <p:ph idx="2" type="body"/>
          </p:nvPr>
        </p:nvSpPr>
        <p:spPr>
          <a:xfrm>
            <a:off x="6198116" y="1112643"/>
            <a:ext cx="5260767" cy="562233"/>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rgbClr val="006298"/>
              </a:buClr>
              <a:buSzPts val="2000"/>
              <a:buNone/>
            </a:pPr>
            <a:r>
              <a:rPr lang="en-US" sz="2000"/>
              <a:t>Improved line chart for property crime clearance rates – Minimized eye travel</a:t>
            </a:r>
            <a:endParaRPr/>
          </a:p>
          <a:p>
            <a:pPr indent="0" lvl="0" marL="0" rtl="0" algn="l">
              <a:lnSpc>
                <a:spcPct val="90000"/>
              </a:lnSpc>
              <a:spcBef>
                <a:spcPts val="1000"/>
              </a:spcBef>
              <a:spcAft>
                <a:spcPts val="0"/>
              </a:spcAft>
              <a:buClr>
                <a:srgbClr val="006298"/>
              </a:buClr>
              <a:buSzPts val="2000"/>
              <a:buNone/>
            </a:pPr>
            <a:r>
              <a:t/>
            </a:r>
            <a:endParaRPr sz="2000"/>
          </a:p>
        </p:txBody>
      </p:sp>
      <p:pic>
        <p:nvPicPr>
          <p:cNvPr descr="A line chart with two lines is titled “Property Crime Clearance Rates in Springfield.” The horizontal axis is labeled “Month” and ranges from 1 to 6 with tickmarks in increments of 1. The vertical axis is labeled “Proportion Closed with Arrest (percent)” and ranges from 0 to 30 with tickmarks in increments of 5. The solid line labeled “District 1” passes through (1, 17), (2, 27), (3, 23), (4, 25), (5, 27), and (6, 24). The dashed line labeled “District 2” passes through (1, 22), (2, 24), (3, 18), (4, 15), (5, 19.5), and (6, 20). All data are approximate. The chart title is aligned to the left and is directly above the vertical axis label. The line labels are adjacent to each line. The axes labels are at the ends of the axes, and the vertical axis label is not rotated." id="369" name="Google Shape;369;p28"/>
          <p:cNvPicPr preferRelativeResize="0"/>
          <p:nvPr>
            <p:ph idx="4" type="pic"/>
          </p:nvPr>
        </p:nvPicPr>
        <p:blipFill rotWithShape="1">
          <a:blip r:embed="rId4">
            <a:alphaModFix/>
          </a:blip>
          <a:srcRect b="24" l="0" r="0" t="25"/>
          <a:stretch/>
        </p:blipFill>
        <p:spPr>
          <a:xfrm>
            <a:off x="6234977" y="1707989"/>
            <a:ext cx="4203134" cy="2721809"/>
          </a:xfrm>
          <a:prstGeom prst="rect">
            <a:avLst/>
          </a:prstGeom>
          <a:noFill/>
          <a:ln>
            <a:noFill/>
          </a:ln>
        </p:spPr>
      </p:pic>
      <p:sp>
        <p:nvSpPr>
          <p:cNvPr id="370" name="Google Shape;370;p28"/>
          <p:cNvSpPr txBox="1"/>
          <p:nvPr>
            <p:ph idx="5" type="body"/>
          </p:nvPr>
        </p:nvSpPr>
        <p:spPr>
          <a:xfrm>
            <a:off x="733117" y="4618495"/>
            <a:ext cx="10720446" cy="1494921"/>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6298"/>
              </a:buClr>
              <a:buSzPts val="1800"/>
              <a:buFont typeface="Arial"/>
              <a:buNone/>
            </a:pPr>
            <a:r>
              <a:rPr lang="en-US"/>
              <a:t>Required eye travel is minimized by:</a:t>
            </a:r>
            <a:endParaRPr/>
          </a:p>
          <a:p>
            <a:pPr indent="-285750" lvl="0" marL="285750" rtl="0" algn="l">
              <a:lnSpc>
                <a:spcPct val="100000"/>
              </a:lnSpc>
              <a:spcBef>
                <a:spcPts val="0"/>
              </a:spcBef>
              <a:spcAft>
                <a:spcPts val="0"/>
              </a:spcAft>
              <a:buClr>
                <a:srgbClr val="006298"/>
              </a:buClr>
              <a:buSzPts val="1800"/>
              <a:buFont typeface="Arial"/>
              <a:buChar char="•"/>
            </a:pPr>
            <a:r>
              <a:rPr lang="en-US"/>
              <a:t>Aligning the chart title and vertical-axis title with the vertical axis</a:t>
            </a:r>
            <a:endParaRPr/>
          </a:p>
          <a:p>
            <a:pPr indent="-285750" lvl="0" marL="285750" rtl="0" algn="l">
              <a:lnSpc>
                <a:spcPct val="100000"/>
              </a:lnSpc>
              <a:spcBef>
                <a:spcPts val="0"/>
              </a:spcBef>
              <a:spcAft>
                <a:spcPts val="0"/>
              </a:spcAft>
              <a:buClr>
                <a:srgbClr val="006298"/>
              </a:buClr>
              <a:buSzPts val="1800"/>
              <a:buFont typeface="Arial"/>
              <a:buChar char="•"/>
            </a:pPr>
            <a:r>
              <a:rPr lang="en-US"/>
              <a:t>Moving the line labels adjacent and to the right of the chart lines</a:t>
            </a:r>
            <a:endParaRPr/>
          </a:p>
          <a:p>
            <a:pPr indent="-285750" lvl="0" marL="285750" rtl="0" algn="l">
              <a:lnSpc>
                <a:spcPct val="100000"/>
              </a:lnSpc>
              <a:spcBef>
                <a:spcPts val="0"/>
              </a:spcBef>
              <a:spcAft>
                <a:spcPts val="0"/>
              </a:spcAft>
              <a:buClr>
                <a:srgbClr val="006298"/>
              </a:buClr>
              <a:buSzPts val="1800"/>
              <a:buFont typeface="Arial"/>
              <a:buChar char="•"/>
            </a:pPr>
            <a:r>
              <a:rPr lang="en-US"/>
              <a:t>Aligning the horizontal-axis label with the line labels at the end of the horizontal axis.</a:t>
            </a:r>
            <a:endParaRPr/>
          </a:p>
          <a:p>
            <a:pPr indent="0" lvl="0" marL="0" marR="0" rtl="0" algn="l">
              <a:lnSpc>
                <a:spcPct val="100000"/>
              </a:lnSpc>
              <a:spcBef>
                <a:spcPts val="600"/>
              </a:spcBef>
              <a:spcAft>
                <a:spcPts val="0"/>
              </a:spcAft>
              <a:buClr>
                <a:srgbClr val="006298"/>
              </a:buClr>
              <a:buSzPts val="1800"/>
              <a:buFont typeface="Arial"/>
              <a:buNone/>
            </a:pPr>
            <a:r>
              <a:rPr lang="en-US"/>
              <a:t>*See step-by-step instructions on how to improve the line chart in the notes.</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sp>
        <p:nvSpPr>
          <p:cNvPr id="376" name="Google Shape;376;p29"/>
          <p:cNvSpPr txBox="1"/>
          <p:nvPr>
            <p:ph type="title"/>
          </p:nvPr>
        </p:nvSpPr>
        <p:spPr>
          <a:xfrm>
            <a:off x="838200" y="365125"/>
            <a:ext cx="10515600" cy="672105"/>
          </a:xfrm>
          <a:prstGeom prst="rect">
            <a:avLst/>
          </a:prstGeom>
          <a:noFill/>
          <a:ln>
            <a:noFill/>
          </a:ln>
        </p:spPr>
        <p:txBody>
          <a:bodyPr anchorCtr="0" anchor="t" bIns="0" lIns="0" spcFirstLastPara="1" rIns="0" wrap="square" tIns="0">
            <a:noAutofit/>
          </a:bodyPr>
          <a:lstStyle/>
          <a:p>
            <a:pPr indent="0" lvl="0" marL="0" rtl="0" algn="ctr">
              <a:lnSpc>
                <a:spcPct val="90000"/>
              </a:lnSpc>
              <a:spcBef>
                <a:spcPts val="0"/>
              </a:spcBef>
              <a:spcAft>
                <a:spcPts val="0"/>
              </a:spcAft>
              <a:buNone/>
            </a:pPr>
            <a:r>
              <a:rPr lang="en-US"/>
              <a:t>3.4 Choosing a Font for Text</a:t>
            </a:r>
            <a:endParaRPr/>
          </a:p>
        </p:txBody>
      </p:sp>
      <p:pic>
        <p:nvPicPr>
          <p:cNvPr descr="An illustration compares Serif font and Sans Serif font with the help of letters F and R. In Serif font, the four small end-of-stroke lines in letter F and three small end-of-stroke lines in letter R are circled and labeled serifs. In the Sans Serif font, there are no end-of-stroke lines. " id="377" name="Google Shape;377;p29"/>
          <p:cNvPicPr preferRelativeResize="0"/>
          <p:nvPr>
            <p:ph idx="2" type="pic"/>
          </p:nvPr>
        </p:nvPicPr>
        <p:blipFill rotWithShape="1">
          <a:blip r:embed="rId3">
            <a:alphaModFix/>
          </a:blip>
          <a:srcRect b="0" l="720" r="720" t="0"/>
          <a:stretch/>
        </p:blipFill>
        <p:spPr>
          <a:xfrm>
            <a:off x="733118" y="1670113"/>
            <a:ext cx="10725764" cy="1561285"/>
          </a:xfrm>
          <a:prstGeom prst="rect">
            <a:avLst/>
          </a:prstGeom>
          <a:noFill/>
          <a:ln>
            <a:noFill/>
          </a:ln>
        </p:spPr>
      </p:pic>
      <p:sp>
        <p:nvSpPr>
          <p:cNvPr id="378" name="Google Shape;378;p29"/>
          <p:cNvSpPr txBox="1"/>
          <p:nvPr>
            <p:ph idx="1" type="body"/>
          </p:nvPr>
        </p:nvSpPr>
        <p:spPr>
          <a:xfrm>
            <a:off x="838200" y="3099663"/>
            <a:ext cx="5198390" cy="2231754"/>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6298"/>
              </a:buClr>
              <a:buSzPts val="2400"/>
              <a:buFont typeface="Arial"/>
              <a:buNone/>
            </a:pPr>
            <a:r>
              <a:rPr b="1" lang="en-US" sz="2400"/>
              <a:t>Serif Font</a:t>
            </a:r>
            <a:endParaRPr/>
          </a:p>
          <a:p>
            <a:pPr indent="-342900" lvl="0" marL="342900" rtl="0" algn="l">
              <a:lnSpc>
                <a:spcPct val="100000"/>
              </a:lnSpc>
              <a:spcBef>
                <a:spcPts val="0"/>
              </a:spcBef>
              <a:spcAft>
                <a:spcPts val="0"/>
              </a:spcAft>
              <a:buClr>
                <a:srgbClr val="006298"/>
              </a:buClr>
              <a:buSzPts val="2000"/>
              <a:buFont typeface="Arial"/>
              <a:buChar char="•"/>
            </a:pPr>
            <a:r>
              <a:rPr lang="en-US" sz="2000"/>
              <a:t>Preferred for text in printed work</a:t>
            </a:r>
            <a:endParaRPr/>
          </a:p>
          <a:p>
            <a:pPr indent="-342900" lvl="0" marL="342900" rtl="0" algn="l">
              <a:lnSpc>
                <a:spcPct val="100000"/>
              </a:lnSpc>
              <a:spcBef>
                <a:spcPts val="0"/>
              </a:spcBef>
              <a:spcAft>
                <a:spcPts val="0"/>
              </a:spcAft>
              <a:buClr>
                <a:srgbClr val="006298"/>
              </a:buClr>
              <a:buSzPts val="2000"/>
              <a:buFont typeface="Arial"/>
              <a:buChar char="•"/>
            </a:pPr>
            <a:r>
              <a:rPr lang="en-US" sz="2000"/>
              <a:t>Includes end-of-stroke features</a:t>
            </a:r>
            <a:endParaRPr/>
          </a:p>
          <a:p>
            <a:pPr indent="-342900" lvl="0" marL="342900" rtl="0" algn="l">
              <a:lnSpc>
                <a:spcPct val="100000"/>
              </a:lnSpc>
              <a:spcBef>
                <a:spcPts val="0"/>
              </a:spcBef>
              <a:spcAft>
                <a:spcPts val="0"/>
              </a:spcAft>
              <a:buClr>
                <a:srgbClr val="006298"/>
              </a:buClr>
              <a:buSzPts val="2000"/>
              <a:buFont typeface="Arial"/>
              <a:buChar char="•"/>
            </a:pPr>
            <a:r>
              <a:rPr lang="en-US" sz="2000"/>
              <a:t>Less legible at small sizes</a:t>
            </a:r>
            <a:endParaRPr/>
          </a:p>
          <a:p>
            <a:pPr indent="-342900" lvl="0" marL="342900" rtl="0" algn="l">
              <a:lnSpc>
                <a:spcPct val="100000"/>
              </a:lnSpc>
              <a:spcBef>
                <a:spcPts val="0"/>
              </a:spcBef>
              <a:spcAft>
                <a:spcPts val="0"/>
              </a:spcAft>
              <a:buClr>
                <a:srgbClr val="006298"/>
              </a:buClr>
              <a:buSzPts val="2000"/>
              <a:buFont typeface="Arial"/>
              <a:buChar char="•"/>
            </a:pPr>
            <a:r>
              <a:rPr lang="en-US" sz="2000"/>
              <a:t>Common fonts include:</a:t>
            </a:r>
            <a:endParaRPr/>
          </a:p>
          <a:p>
            <a:pPr indent="-342900" lvl="1" marL="1028700" rtl="0" algn="l">
              <a:lnSpc>
                <a:spcPct val="90000"/>
              </a:lnSpc>
              <a:spcBef>
                <a:spcPts val="500"/>
              </a:spcBef>
              <a:spcAft>
                <a:spcPts val="0"/>
              </a:spcAft>
              <a:buClr>
                <a:srgbClr val="004A78"/>
              </a:buClr>
              <a:buSzPts val="1800"/>
              <a:buFont typeface="Arial"/>
              <a:buChar char="•"/>
            </a:pPr>
            <a:r>
              <a:rPr lang="en-US" sz="1800">
                <a:latin typeface="Times"/>
                <a:ea typeface="Times"/>
                <a:cs typeface="Times"/>
                <a:sym typeface="Times"/>
              </a:rPr>
              <a:t>Times</a:t>
            </a:r>
            <a:r>
              <a:rPr lang="en-US" sz="1800"/>
              <a:t>, </a:t>
            </a:r>
            <a:r>
              <a:rPr lang="en-US" sz="1800">
                <a:latin typeface="Times New Roman"/>
                <a:ea typeface="Times New Roman"/>
                <a:cs typeface="Times New Roman"/>
                <a:sym typeface="Times New Roman"/>
              </a:rPr>
              <a:t>Times New Roman</a:t>
            </a:r>
            <a:r>
              <a:rPr lang="en-US" sz="1800"/>
              <a:t>, and </a:t>
            </a:r>
            <a:r>
              <a:rPr lang="en-US" sz="1800">
                <a:latin typeface="Courier New"/>
                <a:ea typeface="Courier New"/>
                <a:cs typeface="Courier New"/>
                <a:sym typeface="Courier New"/>
              </a:rPr>
              <a:t>Courier</a:t>
            </a:r>
            <a:endParaRPr/>
          </a:p>
        </p:txBody>
      </p:sp>
      <p:sp>
        <p:nvSpPr>
          <p:cNvPr id="379" name="Google Shape;379;p29"/>
          <p:cNvSpPr txBox="1"/>
          <p:nvPr>
            <p:ph idx="3" type="body"/>
          </p:nvPr>
        </p:nvSpPr>
        <p:spPr>
          <a:xfrm>
            <a:off x="6155410" y="3099661"/>
            <a:ext cx="5198390" cy="2231755"/>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6298"/>
              </a:buClr>
              <a:buSzPts val="2400"/>
              <a:buFont typeface="Arial"/>
              <a:buNone/>
            </a:pPr>
            <a:r>
              <a:rPr b="1" lang="en-US" sz="2400"/>
              <a:t>Sans-Serif Font</a:t>
            </a:r>
            <a:endParaRPr/>
          </a:p>
          <a:p>
            <a:pPr indent="-342900" lvl="0" marL="342900" rtl="0" algn="l">
              <a:lnSpc>
                <a:spcPct val="100000"/>
              </a:lnSpc>
              <a:spcBef>
                <a:spcPts val="0"/>
              </a:spcBef>
              <a:spcAft>
                <a:spcPts val="0"/>
              </a:spcAft>
              <a:buClr>
                <a:srgbClr val="006298"/>
              </a:buClr>
              <a:buSzPts val="2000"/>
              <a:buFont typeface="Arial"/>
              <a:buChar char="•"/>
            </a:pPr>
            <a:r>
              <a:rPr lang="en-US" sz="2000"/>
              <a:t>Preferred for text in data visualization</a:t>
            </a:r>
            <a:endParaRPr/>
          </a:p>
          <a:p>
            <a:pPr indent="-342900" lvl="0" marL="342900" rtl="0" algn="l">
              <a:lnSpc>
                <a:spcPct val="100000"/>
              </a:lnSpc>
              <a:spcBef>
                <a:spcPts val="0"/>
              </a:spcBef>
              <a:spcAft>
                <a:spcPts val="0"/>
              </a:spcAft>
              <a:buClr>
                <a:srgbClr val="006298"/>
              </a:buClr>
              <a:buSzPts val="2000"/>
              <a:buFont typeface="Arial"/>
              <a:buChar char="•"/>
            </a:pPr>
            <a:r>
              <a:rPr lang="en-US" sz="2000"/>
              <a:t>Does not Includes end-of-stroke features</a:t>
            </a:r>
            <a:endParaRPr/>
          </a:p>
          <a:p>
            <a:pPr indent="-342900" lvl="0" marL="342900" rtl="0" algn="l">
              <a:lnSpc>
                <a:spcPct val="100000"/>
              </a:lnSpc>
              <a:spcBef>
                <a:spcPts val="0"/>
              </a:spcBef>
              <a:spcAft>
                <a:spcPts val="0"/>
              </a:spcAft>
              <a:buClr>
                <a:srgbClr val="006298"/>
              </a:buClr>
              <a:buSzPts val="2000"/>
              <a:buFont typeface="Arial"/>
              <a:buChar char="•"/>
            </a:pPr>
            <a:r>
              <a:rPr lang="en-US" sz="2000"/>
              <a:t>More legible at small sizes</a:t>
            </a:r>
            <a:endParaRPr/>
          </a:p>
          <a:p>
            <a:pPr indent="-342900" lvl="0" marL="342900" rtl="0" algn="l">
              <a:lnSpc>
                <a:spcPct val="100000"/>
              </a:lnSpc>
              <a:spcBef>
                <a:spcPts val="0"/>
              </a:spcBef>
              <a:spcAft>
                <a:spcPts val="0"/>
              </a:spcAft>
              <a:buClr>
                <a:srgbClr val="006298"/>
              </a:buClr>
              <a:buSzPts val="2000"/>
              <a:buFont typeface="Arial"/>
              <a:buChar char="•"/>
            </a:pPr>
            <a:r>
              <a:rPr lang="en-US" sz="2000"/>
              <a:t>Common fonts include:</a:t>
            </a:r>
            <a:endParaRPr/>
          </a:p>
          <a:p>
            <a:pPr indent="-342900" lvl="1" marL="1028700" rtl="0" algn="l">
              <a:lnSpc>
                <a:spcPct val="90000"/>
              </a:lnSpc>
              <a:spcBef>
                <a:spcPts val="500"/>
              </a:spcBef>
              <a:spcAft>
                <a:spcPts val="0"/>
              </a:spcAft>
              <a:buClr>
                <a:srgbClr val="004A78"/>
              </a:buClr>
              <a:buSzPts val="1800"/>
              <a:buFont typeface="Arial"/>
              <a:buChar char="•"/>
            </a:pPr>
            <a:r>
              <a:rPr lang="en-US" sz="1800">
                <a:latin typeface="Arial"/>
                <a:ea typeface="Arial"/>
                <a:cs typeface="Arial"/>
                <a:sym typeface="Arial"/>
              </a:rPr>
              <a:t>Arial, </a:t>
            </a:r>
            <a:r>
              <a:rPr lang="en-US" sz="1800">
                <a:latin typeface="Calibri"/>
                <a:ea typeface="Calibri"/>
                <a:cs typeface="Calibri"/>
                <a:sym typeface="Calibri"/>
              </a:rPr>
              <a:t>Calibri</a:t>
            </a:r>
            <a:r>
              <a:rPr lang="en-US" sz="1800">
                <a:latin typeface="Arial"/>
                <a:ea typeface="Arial"/>
                <a:cs typeface="Arial"/>
                <a:sym typeface="Arial"/>
              </a:rPr>
              <a:t>, </a:t>
            </a:r>
            <a:r>
              <a:rPr lang="en-US" sz="1800">
                <a:latin typeface="Source Sans Pro"/>
                <a:ea typeface="Source Sans Pro"/>
                <a:cs typeface="Source Sans Pro"/>
                <a:sym typeface="Source Sans Pro"/>
              </a:rPr>
              <a:t>Myriad Pro</a:t>
            </a:r>
            <a:r>
              <a:rPr lang="en-US" sz="1800">
                <a:latin typeface="Arial"/>
                <a:ea typeface="Arial"/>
                <a:cs typeface="Arial"/>
                <a:sym typeface="Arial"/>
              </a:rPr>
              <a:t>, and </a:t>
            </a:r>
            <a:r>
              <a:rPr lang="en-US" sz="1800">
                <a:latin typeface="Verdana"/>
                <a:ea typeface="Verdana"/>
                <a:cs typeface="Verdana"/>
                <a:sym typeface="Verdana"/>
              </a:rPr>
              <a:t>Verdana</a:t>
            </a:r>
            <a:endParaRPr/>
          </a:p>
          <a:p>
            <a:pPr indent="0" lvl="0" marL="0" marR="0" rtl="0" algn="l">
              <a:lnSpc>
                <a:spcPct val="100000"/>
              </a:lnSpc>
              <a:spcBef>
                <a:spcPts val="0"/>
              </a:spcBef>
              <a:spcAft>
                <a:spcPts val="0"/>
              </a:spcAft>
              <a:buClr>
                <a:srgbClr val="006298"/>
              </a:buClr>
              <a:buSzPts val="2000"/>
              <a:buFont typeface="Arial"/>
              <a:buNone/>
            </a:pPr>
            <a:r>
              <a:t/>
            </a:r>
            <a:endParaRPr sz="20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3"/>
          <p:cNvSpPr txBox="1"/>
          <p:nvPr>
            <p:ph type="title"/>
          </p:nvPr>
        </p:nvSpPr>
        <p:spPr>
          <a:xfrm>
            <a:off x="838200" y="365125"/>
            <a:ext cx="10515600" cy="672105"/>
          </a:xfrm>
          <a:prstGeom prst="rect">
            <a:avLst/>
          </a:prstGeom>
          <a:noFill/>
          <a:ln>
            <a:noFill/>
          </a:ln>
        </p:spPr>
        <p:txBody>
          <a:bodyPr anchorCtr="0" anchor="t" bIns="0" lIns="0" spcFirstLastPara="1" rIns="0" wrap="square" tIns="0">
            <a:noAutofit/>
          </a:bodyPr>
          <a:lstStyle/>
          <a:p>
            <a:pPr indent="0" lvl="0" marL="0" rtl="0" algn="ctr">
              <a:lnSpc>
                <a:spcPct val="90000"/>
              </a:lnSpc>
              <a:spcBef>
                <a:spcPts val="0"/>
              </a:spcBef>
              <a:spcAft>
                <a:spcPts val="0"/>
              </a:spcAft>
              <a:buNone/>
            </a:pPr>
            <a:r>
              <a:rPr lang="en-US"/>
              <a:t>Chapter Objectives (2 of 2)</a:t>
            </a:r>
            <a:endParaRPr/>
          </a:p>
        </p:txBody>
      </p:sp>
      <p:sp>
        <p:nvSpPr>
          <p:cNvPr id="170" name="Google Shape;170;p3"/>
          <p:cNvSpPr txBox="1"/>
          <p:nvPr>
            <p:ph idx="1" type="body"/>
          </p:nvPr>
        </p:nvSpPr>
        <p:spPr>
          <a:xfrm>
            <a:off x="743576" y="1782305"/>
            <a:ext cx="10711543" cy="3378632"/>
          </a:xfrm>
          <a:prstGeom prst="rect">
            <a:avLst/>
          </a:prstGeom>
          <a:noFill/>
          <a:ln>
            <a:noFill/>
          </a:ln>
        </p:spPr>
        <p:txBody>
          <a:bodyPr anchorCtr="0" anchor="t" bIns="0" lIns="0" spcFirstLastPara="1" rIns="0" wrap="square" tIns="0">
            <a:noAutofit/>
          </a:bodyPr>
          <a:lstStyle/>
          <a:p>
            <a:pPr indent="0" lvl="1" marL="457200" rtl="0" algn="l">
              <a:lnSpc>
                <a:spcPct val="90000"/>
              </a:lnSpc>
              <a:spcBef>
                <a:spcPts val="0"/>
              </a:spcBef>
              <a:spcAft>
                <a:spcPts val="0"/>
              </a:spcAft>
              <a:buClr>
                <a:srgbClr val="000000"/>
              </a:buClr>
              <a:buSzPts val="2400"/>
              <a:buNone/>
            </a:pPr>
            <a:r>
              <a:rPr lang="en-US">
                <a:latin typeface="Arial"/>
                <a:ea typeface="Arial"/>
                <a:cs typeface="Arial"/>
                <a:sym typeface="Arial"/>
              </a:rPr>
              <a:t>LO 3.3b		Explain how increasing the data-ink ratio through decluttering 		can create data visualizations that are easier to interpret</a:t>
            </a:r>
            <a:endParaRPr/>
          </a:p>
          <a:p>
            <a:pPr indent="0" lvl="1" marL="457200" rtl="0" algn="l">
              <a:lnSpc>
                <a:spcPct val="90000"/>
              </a:lnSpc>
              <a:spcBef>
                <a:spcPts val="1200"/>
              </a:spcBef>
              <a:spcAft>
                <a:spcPts val="0"/>
              </a:spcAft>
              <a:buClr>
                <a:srgbClr val="000000"/>
              </a:buClr>
              <a:buSzPts val="2400"/>
              <a:buNone/>
            </a:pPr>
            <a:r>
              <a:rPr lang="en-US">
                <a:latin typeface="Arial"/>
                <a:ea typeface="Arial"/>
                <a:cs typeface="Arial"/>
                <a:sym typeface="Arial"/>
              </a:rPr>
              <a:t>LO 3.4		Create data visualizations that are easier to interpret by 			minimizing the required eye travel and applying the concepts of 		preattentive attributes, Gestalt principles, and decluttering</a:t>
            </a:r>
            <a:endParaRPr/>
          </a:p>
          <a:p>
            <a:pPr indent="0" lvl="1" marL="457200" rtl="0" algn="l">
              <a:lnSpc>
                <a:spcPct val="90000"/>
              </a:lnSpc>
              <a:spcBef>
                <a:spcPts val="1200"/>
              </a:spcBef>
              <a:spcAft>
                <a:spcPts val="0"/>
              </a:spcAft>
              <a:buClr>
                <a:srgbClr val="000000"/>
              </a:buClr>
              <a:buSzPts val="2400"/>
              <a:buNone/>
            </a:pPr>
            <a:r>
              <a:rPr lang="en-US">
                <a:latin typeface="Arial"/>
                <a:ea typeface="Arial"/>
                <a:cs typeface="Arial"/>
                <a:sym typeface="Arial"/>
              </a:rPr>
              <a:t>LO 3.5		Explain why certain types of font are preferred over others for use 		of text in data visualizations</a:t>
            </a:r>
            <a:endParaRPr/>
          </a:p>
          <a:p>
            <a:pPr indent="0" lvl="1" marL="457200" rtl="0" algn="l">
              <a:lnSpc>
                <a:spcPct val="90000"/>
              </a:lnSpc>
              <a:spcBef>
                <a:spcPts val="1200"/>
              </a:spcBef>
              <a:spcAft>
                <a:spcPts val="0"/>
              </a:spcAft>
              <a:buClr>
                <a:srgbClr val="000000"/>
              </a:buClr>
              <a:buSzPts val="2400"/>
              <a:buNone/>
            </a:pPr>
            <a:r>
              <a:rPr lang="en-US">
                <a:latin typeface="Arial"/>
                <a:ea typeface="Arial"/>
                <a:cs typeface="Arial"/>
                <a:sym typeface="Arial"/>
              </a:rPr>
              <a:t>LO 3.6		List several common mistakes in designing data visualizations 		and explain how these mistakes can be avoided</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p30"/>
          <p:cNvSpPr txBox="1"/>
          <p:nvPr>
            <p:ph type="title"/>
          </p:nvPr>
        </p:nvSpPr>
        <p:spPr>
          <a:xfrm>
            <a:off x="838200" y="365125"/>
            <a:ext cx="10515600" cy="672105"/>
          </a:xfrm>
          <a:prstGeom prst="rect">
            <a:avLst/>
          </a:prstGeom>
          <a:noFill/>
          <a:ln>
            <a:noFill/>
          </a:ln>
        </p:spPr>
        <p:txBody>
          <a:bodyPr anchorCtr="0" anchor="t" bIns="0" lIns="0" spcFirstLastPara="1" rIns="0" wrap="square" tIns="0">
            <a:noAutofit/>
          </a:bodyPr>
          <a:lstStyle/>
          <a:p>
            <a:pPr indent="0" lvl="0" marL="0" rtl="0" algn="ctr">
              <a:lnSpc>
                <a:spcPct val="90000"/>
              </a:lnSpc>
              <a:spcBef>
                <a:spcPts val="0"/>
              </a:spcBef>
              <a:spcAft>
                <a:spcPts val="0"/>
              </a:spcAft>
              <a:buNone/>
            </a:pPr>
            <a:r>
              <a:rPr lang="en-US"/>
              <a:t>3.4 Suggestions for Choice of Font for Text</a:t>
            </a:r>
            <a:endParaRPr/>
          </a:p>
        </p:txBody>
      </p:sp>
      <p:sp>
        <p:nvSpPr>
          <p:cNvPr id="385" name="Google Shape;385;p30"/>
          <p:cNvSpPr txBox="1"/>
          <p:nvPr>
            <p:ph idx="1" type="body"/>
          </p:nvPr>
        </p:nvSpPr>
        <p:spPr>
          <a:xfrm>
            <a:off x="743576" y="1638300"/>
            <a:ext cx="10711500" cy="4394100"/>
          </a:xfrm>
          <a:prstGeom prst="rect">
            <a:avLst/>
          </a:prstGeom>
          <a:noFill/>
          <a:ln>
            <a:noFill/>
          </a:ln>
        </p:spPr>
        <p:txBody>
          <a:bodyPr anchorCtr="0" anchor="t" bIns="0" lIns="0" spcFirstLastPara="1" rIns="0" wrap="square" tIns="0">
            <a:normAutofit/>
          </a:bodyPr>
          <a:lstStyle/>
          <a:p>
            <a:pPr indent="-342900" lvl="0" marL="342900" rtl="0" algn="l">
              <a:lnSpc>
                <a:spcPct val="90000"/>
              </a:lnSpc>
              <a:spcBef>
                <a:spcPts val="0"/>
              </a:spcBef>
              <a:spcAft>
                <a:spcPts val="0"/>
              </a:spcAft>
              <a:buClr>
                <a:srgbClr val="004A78"/>
              </a:buClr>
              <a:buSzPts val="2400"/>
              <a:buFont typeface="Arial"/>
              <a:buChar char="•"/>
            </a:pPr>
            <a:r>
              <a:rPr lang="en-US" sz="2400"/>
              <a:t>The choice of the font in data visualization should be consistent and restrained.</a:t>
            </a:r>
            <a:endParaRPr/>
          </a:p>
          <a:p>
            <a:pPr indent="-342900" lvl="0" marL="342900" rtl="0" algn="l">
              <a:lnSpc>
                <a:spcPct val="90000"/>
              </a:lnSpc>
              <a:spcBef>
                <a:spcPts val="1000"/>
              </a:spcBef>
              <a:spcAft>
                <a:spcPts val="0"/>
              </a:spcAft>
              <a:buClr>
                <a:srgbClr val="004A78"/>
              </a:buClr>
              <a:buSzPts val="2400"/>
              <a:buFont typeface="Arial"/>
              <a:buChar char="•"/>
            </a:pPr>
            <a:r>
              <a:rPr lang="en-US" sz="2400"/>
              <a:t>Most data visualizations should use a single type of font for text to minimize cognitive load.</a:t>
            </a:r>
            <a:endParaRPr/>
          </a:p>
          <a:p>
            <a:pPr indent="-342900" lvl="0" marL="342900" rtl="0" algn="l">
              <a:lnSpc>
                <a:spcPct val="90000"/>
              </a:lnSpc>
              <a:spcBef>
                <a:spcPts val="1000"/>
              </a:spcBef>
              <a:spcAft>
                <a:spcPts val="0"/>
              </a:spcAft>
              <a:buClr>
                <a:srgbClr val="004A78"/>
              </a:buClr>
              <a:buSzPts val="2400"/>
              <a:buFont typeface="Arial"/>
              <a:buChar char="•"/>
            </a:pPr>
            <a:r>
              <a:rPr lang="en-US" sz="2400"/>
              <a:t>Horizontal- and vertical-axis titles should have the same font type and size.</a:t>
            </a:r>
            <a:endParaRPr/>
          </a:p>
          <a:p>
            <a:pPr indent="-342900" lvl="0" marL="342900" rtl="0" algn="l">
              <a:lnSpc>
                <a:spcPct val="90000"/>
              </a:lnSpc>
              <a:spcBef>
                <a:spcPts val="1000"/>
              </a:spcBef>
              <a:spcAft>
                <a:spcPts val="0"/>
              </a:spcAft>
              <a:buClr>
                <a:srgbClr val="004A78"/>
              </a:buClr>
              <a:buSzPts val="2400"/>
              <a:buFont typeface="Arial"/>
              <a:buChar char="•"/>
            </a:pPr>
            <a:r>
              <a:rPr lang="en-US" sz="2400"/>
              <a:t>The use of different font sizes, </a:t>
            </a:r>
            <a:r>
              <a:rPr b="1" lang="en-US" sz="2400"/>
              <a:t>bold</a:t>
            </a:r>
            <a:r>
              <a:rPr lang="en-US" sz="2400"/>
              <a:t>, </a:t>
            </a:r>
            <a:r>
              <a:rPr i="1" lang="en-US" sz="2400"/>
              <a:t>italic</a:t>
            </a:r>
            <a:r>
              <a:rPr lang="en-US" sz="2400"/>
              <a:t>, and </a:t>
            </a:r>
            <a:r>
              <a:rPr lang="en-US" sz="2400">
                <a:solidFill>
                  <a:srgbClr val="FF0000"/>
                </a:solidFill>
              </a:rPr>
              <a:t>color </a:t>
            </a:r>
            <a:r>
              <a:rPr lang="en-US" sz="2400"/>
              <a:t>enhancements, help differentiate between features and direct audience attention.</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31"/>
          <p:cNvSpPr txBox="1"/>
          <p:nvPr>
            <p:ph type="title"/>
          </p:nvPr>
        </p:nvSpPr>
        <p:spPr>
          <a:xfrm>
            <a:off x="838200" y="365125"/>
            <a:ext cx="10515600" cy="672105"/>
          </a:xfrm>
          <a:prstGeom prst="rect">
            <a:avLst/>
          </a:prstGeom>
          <a:noFill/>
          <a:ln>
            <a:noFill/>
          </a:ln>
        </p:spPr>
        <p:txBody>
          <a:bodyPr anchorCtr="0" anchor="t" bIns="0" lIns="0" spcFirstLastPara="1" rIns="0" wrap="square" tIns="0">
            <a:noAutofit/>
          </a:bodyPr>
          <a:lstStyle/>
          <a:p>
            <a:pPr indent="0" lvl="0" marL="0" rtl="0" algn="ctr">
              <a:lnSpc>
                <a:spcPct val="90000"/>
              </a:lnSpc>
              <a:spcBef>
                <a:spcPts val="0"/>
              </a:spcBef>
              <a:spcAft>
                <a:spcPts val="0"/>
              </a:spcAft>
              <a:buNone/>
            </a:pPr>
            <a:r>
              <a:rPr lang="en-US"/>
              <a:t>3.5 The Wrong Type of Visualization</a:t>
            </a:r>
            <a:endParaRPr/>
          </a:p>
        </p:txBody>
      </p:sp>
      <p:sp>
        <p:nvSpPr>
          <p:cNvPr id="392" name="Google Shape;392;p31"/>
          <p:cNvSpPr txBox="1"/>
          <p:nvPr>
            <p:ph idx="3" type="body"/>
          </p:nvPr>
        </p:nvSpPr>
        <p:spPr>
          <a:xfrm>
            <a:off x="743575" y="1294108"/>
            <a:ext cx="5242697" cy="585233"/>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rgbClr val="006298"/>
              </a:buClr>
              <a:buSzPts val="2000"/>
              <a:buNone/>
            </a:pPr>
            <a:r>
              <a:rPr lang="en-US" sz="2000"/>
              <a:t>A cluttered clustered column chart for the booked revenue data comparison</a:t>
            </a:r>
            <a:endParaRPr/>
          </a:p>
        </p:txBody>
      </p:sp>
      <p:pic>
        <p:nvPicPr>
          <p:cNvPr descr="A clustered column chart with a horizontal line and six sets of bars is titled “Booked Revenue Comparison.” Each cluster consists of three vertical bars. The horizontal axis is labeled “Quarter” and ranges from 1 to 6 with tickmarks in increments of 1. The vertical axis is labeled “(dollar 1000s)” and ranges from 0 to 800 with tickmarks in increments of 100. The horizontal line is labeled “Goal equals 600,000 dollars.” The approximate data from the chart, presented in the format, Quarter: Booked revenue at Hartford, Booked revenue at Stamford, Booked revenue at Providence, are as follows. 1: 620, 570, 320. 2: 540, 610, 400. 3: 500, 615, 490. 4: 500, 650, 520. 5: 395, 685, 545. 6: 410, 680, 580." id="393" name="Google Shape;393;p31"/>
          <p:cNvPicPr preferRelativeResize="0"/>
          <p:nvPr>
            <p:ph idx="2" type="pic"/>
          </p:nvPr>
        </p:nvPicPr>
        <p:blipFill rotWithShape="1">
          <a:blip r:embed="rId3">
            <a:alphaModFix/>
          </a:blip>
          <a:srcRect b="0" l="8" r="7" t="0"/>
          <a:stretch/>
        </p:blipFill>
        <p:spPr>
          <a:xfrm>
            <a:off x="733425" y="1879600"/>
            <a:ext cx="5267325" cy="3419475"/>
          </a:xfrm>
          <a:prstGeom prst="rect">
            <a:avLst/>
          </a:prstGeom>
          <a:noFill/>
          <a:ln>
            <a:noFill/>
          </a:ln>
        </p:spPr>
      </p:pic>
      <p:sp>
        <p:nvSpPr>
          <p:cNvPr id="394" name="Google Shape;394;p31"/>
          <p:cNvSpPr txBox="1"/>
          <p:nvPr>
            <p:ph idx="5" type="body"/>
          </p:nvPr>
        </p:nvSpPr>
        <p:spPr>
          <a:xfrm>
            <a:off x="6205729" y="1294108"/>
            <a:ext cx="5148071" cy="585233"/>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rgbClr val="006298"/>
              </a:buClr>
              <a:buSzPts val="2000"/>
              <a:buNone/>
            </a:pPr>
            <a:r>
              <a:rPr lang="en-US" sz="2000"/>
              <a:t>An improved line chart for the booked revenue data comparison</a:t>
            </a:r>
            <a:endParaRPr/>
          </a:p>
          <a:p>
            <a:pPr indent="0" lvl="0" marL="0" rtl="0" algn="l">
              <a:lnSpc>
                <a:spcPct val="90000"/>
              </a:lnSpc>
              <a:spcBef>
                <a:spcPts val="1000"/>
              </a:spcBef>
              <a:spcAft>
                <a:spcPts val="0"/>
              </a:spcAft>
              <a:buClr>
                <a:srgbClr val="006298"/>
              </a:buClr>
              <a:buSzPts val="2000"/>
              <a:buNone/>
            </a:pPr>
            <a:r>
              <a:t/>
            </a:r>
            <a:endParaRPr sz="2000"/>
          </a:p>
        </p:txBody>
      </p:sp>
      <p:pic>
        <p:nvPicPr>
          <p:cNvPr descr="A line chart with a horizontal line and three other lines is titled “Booked Revenue Comparison.” The horizontal axis is labeled “Quarter” and ranges from 1 to 6 with tickmarks in increments of 1. The vertical axis is labeled “(dollar 1000s)” and ranges from 0 to 800 with tickmarks in increments of 100. The horizontal line is labeled “Goal equals 600,000 dollars.” The line labeled “Hartford” is plotted through (1, 620), (2, 540), (3, 500), (4, 500), (5, 395), and (6, 410). The line labeled “Stamford” is plotted through (1, 570), (2, 610), (3, 615), (4, 650), (5, 685), and (6, 680). The line labeled “Providence” is plotted through (1, 320), (2, 400), (3, 490), (4, 520), (5, 545), and (6, 580)." id="395" name="Google Shape;395;p31"/>
          <p:cNvPicPr preferRelativeResize="0"/>
          <p:nvPr>
            <p:ph idx="4" type="pic"/>
          </p:nvPr>
        </p:nvPicPr>
        <p:blipFill rotWithShape="1">
          <a:blip r:embed="rId4">
            <a:alphaModFix/>
          </a:blip>
          <a:srcRect b="0" l="105" r="106" t="0"/>
          <a:stretch/>
        </p:blipFill>
        <p:spPr>
          <a:xfrm>
            <a:off x="6096000" y="1879600"/>
            <a:ext cx="5029200" cy="3392488"/>
          </a:xfrm>
          <a:prstGeom prst="rect">
            <a:avLst/>
          </a:prstGeom>
          <a:noFill/>
          <a:ln>
            <a:noFill/>
          </a:ln>
        </p:spPr>
      </p:pic>
      <p:sp>
        <p:nvSpPr>
          <p:cNvPr id="396" name="Google Shape;396;p31"/>
          <p:cNvSpPr txBox="1"/>
          <p:nvPr>
            <p:ph idx="1" type="body"/>
          </p:nvPr>
        </p:nvSpPr>
        <p:spPr>
          <a:xfrm>
            <a:off x="733119" y="5299075"/>
            <a:ext cx="10722260" cy="481792"/>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6298"/>
              </a:buClr>
              <a:buSzPts val="1800"/>
              <a:buFont typeface="Arial"/>
              <a:buNone/>
            </a:pPr>
            <a:r>
              <a:rPr lang="en-US" sz="1800"/>
              <a:t>*See step-by-step instructions on how to improve the chart in the notes.</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sp>
        <p:nvSpPr>
          <p:cNvPr id="401" name="Google Shape;401;p32"/>
          <p:cNvSpPr txBox="1"/>
          <p:nvPr>
            <p:ph type="title"/>
          </p:nvPr>
        </p:nvSpPr>
        <p:spPr>
          <a:xfrm>
            <a:off x="838200" y="365125"/>
            <a:ext cx="10515600" cy="672105"/>
          </a:xfrm>
          <a:prstGeom prst="rect">
            <a:avLst/>
          </a:prstGeom>
          <a:noFill/>
          <a:ln>
            <a:noFill/>
          </a:ln>
        </p:spPr>
        <p:txBody>
          <a:bodyPr anchorCtr="0" anchor="t" bIns="0" lIns="0" spcFirstLastPara="1" rIns="0" wrap="square" tIns="0">
            <a:noAutofit/>
          </a:bodyPr>
          <a:lstStyle/>
          <a:p>
            <a:pPr indent="0" lvl="0" marL="0" rtl="0" algn="ctr">
              <a:lnSpc>
                <a:spcPct val="90000"/>
              </a:lnSpc>
              <a:spcBef>
                <a:spcPts val="0"/>
              </a:spcBef>
              <a:spcAft>
                <a:spcPts val="0"/>
              </a:spcAft>
              <a:buNone/>
            </a:pPr>
            <a:r>
              <a:rPr lang="en-US"/>
              <a:t>3.5 Displaying Excessive Information</a:t>
            </a:r>
            <a:endParaRPr/>
          </a:p>
        </p:txBody>
      </p:sp>
      <p:sp>
        <p:nvSpPr>
          <p:cNvPr id="402" name="Google Shape;402;p32"/>
          <p:cNvSpPr txBox="1"/>
          <p:nvPr>
            <p:ph idx="1" type="body"/>
          </p:nvPr>
        </p:nvSpPr>
        <p:spPr>
          <a:xfrm>
            <a:off x="618067" y="1461948"/>
            <a:ext cx="11200835" cy="358385"/>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rgbClr val="006298"/>
              </a:buClr>
              <a:buSzPts val="2000"/>
              <a:buNone/>
            </a:pPr>
            <a:r>
              <a:rPr lang="en-US" sz="2000"/>
              <a:t>A cluttered clustered column chart showing OEM and aftermarket sales for several regions.</a:t>
            </a:r>
            <a:endParaRPr/>
          </a:p>
          <a:p>
            <a:pPr indent="0" lvl="0" marL="0" rtl="0" algn="l">
              <a:lnSpc>
                <a:spcPct val="90000"/>
              </a:lnSpc>
              <a:spcBef>
                <a:spcPts val="1000"/>
              </a:spcBef>
              <a:spcAft>
                <a:spcPts val="0"/>
              </a:spcAft>
              <a:buClr>
                <a:srgbClr val="006298"/>
              </a:buClr>
              <a:buSzPts val="2000"/>
              <a:buNone/>
            </a:pPr>
            <a:r>
              <a:t/>
            </a:r>
            <a:endParaRPr sz="2000"/>
          </a:p>
        </p:txBody>
      </p:sp>
      <p:pic>
        <p:nvPicPr>
          <p:cNvPr descr="A clustered column chart with 12 clusters of bars is titled “Keeland Sales Comparison.” Each cluster consists of two vertical bars. The horizontal axis is labeled “Region” and ranges from 1 to 12 with tickmarks in increments of 1. The vertical axis is labeled “Sales (dollar 1000s)” and ranges from 0 to 140 with tickmarks in increments of 20. The approximate data from the chart, presented in the format, Region: O E M sales, aftermarket sales, are as follows. 1: 95, 40. 2: 100, 43. 3: 120, 55. 4: 115, 65. 5: 100, 60. 6: 85, 50. 7: 135, 75. 8: 110, 65. 9: 100, 60. 10: 50, 70. 11: 40, 78. 12: 40, 81. " id="403" name="Google Shape;403;p32"/>
          <p:cNvPicPr preferRelativeResize="0"/>
          <p:nvPr>
            <p:ph idx="2" type="pic"/>
          </p:nvPr>
        </p:nvPicPr>
        <p:blipFill rotWithShape="1">
          <a:blip r:embed="rId3">
            <a:alphaModFix/>
          </a:blip>
          <a:srcRect b="2911" l="0" r="0" t="2910"/>
          <a:stretch/>
        </p:blipFill>
        <p:spPr>
          <a:xfrm>
            <a:off x="2460625" y="1753128"/>
            <a:ext cx="6852708" cy="4124949"/>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sp>
        <p:nvSpPr>
          <p:cNvPr id="408" name="Google Shape;408;p33"/>
          <p:cNvSpPr txBox="1"/>
          <p:nvPr>
            <p:ph type="title"/>
          </p:nvPr>
        </p:nvSpPr>
        <p:spPr>
          <a:xfrm>
            <a:off x="520700" y="357717"/>
            <a:ext cx="11150600" cy="672105"/>
          </a:xfrm>
          <a:prstGeom prst="rect">
            <a:avLst/>
          </a:prstGeom>
          <a:noFill/>
          <a:ln>
            <a:noFill/>
          </a:ln>
        </p:spPr>
        <p:txBody>
          <a:bodyPr anchorCtr="0" anchor="t" bIns="0" lIns="0" spcFirstLastPara="1" rIns="0" wrap="square" tIns="0">
            <a:noAutofit/>
          </a:bodyPr>
          <a:lstStyle/>
          <a:p>
            <a:pPr indent="0" lvl="0" marL="0" rtl="0" algn="ctr">
              <a:lnSpc>
                <a:spcPct val="90000"/>
              </a:lnSpc>
              <a:spcBef>
                <a:spcPts val="0"/>
              </a:spcBef>
              <a:spcAft>
                <a:spcPts val="0"/>
              </a:spcAft>
              <a:buNone/>
            </a:pPr>
            <a:r>
              <a:rPr lang="en-US"/>
              <a:t>3.5 Displaying Excessive Information – Two Solutions</a:t>
            </a:r>
            <a:endParaRPr/>
          </a:p>
        </p:txBody>
      </p:sp>
      <p:sp>
        <p:nvSpPr>
          <p:cNvPr id="409" name="Google Shape;409;p33"/>
          <p:cNvSpPr txBox="1"/>
          <p:nvPr>
            <p:ph idx="1" type="body"/>
          </p:nvPr>
        </p:nvSpPr>
        <p:spPr>
          <a:xfrm>
            <a:off x="543551" y="1228698"/>
            <a:ext cx="6078538" cy="601507"/>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rgbClr val="006298"/>
              </a:buClr>
              <a:buSzPts val="2000"/>
              <a:buNone/>
            </a:pPr>
            <a:r>
              <a:rPr lang="en-US" sz="2000"/>
              <a:t>A stacked clustered column chart showing OEM and aftermarket sales for several regions.</a:t>
            </a:r>
            <a:endParaRPr/>
          </a:p>
        </p:txBody>
      </p:sp>
      <p:pic>
        <p:nvPicPr>
          <p:cNvPr descr="A stacked column chart with 12 stacks of bars is titled “Keeland Sales Comparison.” Each stack consists of two vertical bars. The horizontal axis is labeled “Region” and ranges from 1 to 12 with tickmarks in increments of 1. The vertical axis is labeled “Sales (dollar 1000s)” and ranges from 0 to 250 with tickmarks in increments of 50. The approximate data from the chart, presented in the format, Region: O E M sales, aftermarket sales, are as follows. 1: 95, 40. 2: 100, 43. 3: 120, 55. 4: 115, 65. 5: 100, 60. 6: 85, 50. 7: 135, 75. 8: 110, 65. 9: 100, 60. 10: 50, 70. 11: 40, 78. 12: 40, 81." id="410" name="Google Shape;410;p33"/>
          <p:cNvPicPr preferRelativeResize="0"/>
          <p:nvPr>
            <p:ph idx="3" type="pic"/>
          </p:nvPr>
        </p:nvPicPr>
        <p:blipFill rotWithShape="1">
          <a:blip r:embed="rId3">
            <a:alphaModFix/>
          </a:blip>
          <a:srcRect b="172" l="0" r="0" t="172"/>
          <a:stretch/>
        </p:blipFill>
        <p:spPr>
          <a:xfrm>
            <a:off x="543550" y="1952097"/>
            <a:ext cx="6078538" cy="3538537"/>
          </a:xfrm>
          <a:prstGeom prst="rect">
            <a:avLst/>
          </a:prstGeom>
          <a:noFill/>
          <a:ln>
            <a:noFill/>
          </a:ln>
        </p:spPr>
      </p:pic>
      <p:sp>
        <p:nvSpPr>
          <p:cNvPr id="411" name="Google Shape;411;p33"/>
          <p:cNvSpPr txBox="1"/>
          <p:nvPr>
            <p:ph idx="2" type="body"/>
          </p:nvPr>
        </p:nvSpPr>
        <p:spPr>
          <a:xfrm>
            <a:off x="6722534" y="1228698"/>
            <a:ext cx="4826000" cy="601507"/>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rgbClr val="006298"/>
              </a:buClr>
              <a:buSzPts val="2000"/>
              <a:buNone/>
            </a:pPr>
            <a:r>
              <a:rPr lang="en-US" sz="2000"/>
              <a:t>Improved column charts showing OEM and aftermarket sales separately</a:t>
            </a:r>
            <a:endParaRPr/>
          </a:p>
          <a:p>
            <a:pPr indent="0" lvl="0" marL="0" rtl="0" algn="l">
              <a:lnSpc>
                <a:spcPct val="90000"/>
              </a:lnSpc>
              <a:spcBef>
                <a:spcPts val="1000"/>
              </a:spcBef>
              <a:spcAft>
                <a:spcPts val="0"/>
              </a:spcAft>
              <a:buClr>
                <a:srgbClr val="006298"/>
              </a:buClr>
              <a:buSzPts val="2000"/>
              <a:buNone/>
            </a:pPr>
            <a:r>
              <a:t/>
            </a:r>
            <a:endParaRPr sz="2000"/>
          </a:p>
        </p:txBody>
      </p:sp>
      <p:pic>
        <p:nvPicPr>
          <p:cNvPr descr="Two column charts with 12 vertical bars each and the following common features: The horizontal axis labeled “Region” and ranges from 1 to 12 with tickmarks in increments of 1. The vertical axis is labeled “Sales (dollar 1000s)” and ranges from 0 to 140 with tickmarks in increments of 20. &#10;The first column chart is titled “Keeland O E M sales.” The approximate data from the chart are as follows. 1: 95. 2: 100. 3: 120. 4: 115. 5: 100. 6: 85. 7: 135. 8: 110. 9: 100. 10: 50. 11: 40. 12: 40.&#10;The second column chart is titled “Keeland Aftermarket Sales.” The approximate data from the chart are as follows. 1: 40. 2: 43. 3: 55. 4: 65. 5: 60. 6: 50. 7: 75. 8: 65. 9: 60. 10: 70. 11: 78. 12: 81." id="412" name="Google Shape;412;p33"/>
          <p:cNvPicPr preferRelativeResize="0"/>
          <p:nvPr>
            <p:ph idx="4" type="pic"/>
          </p:nvPr>
        </p:nvPicPr>
        <p:blipFill rotWithShape="1">
          <a:blip r:embed="rId4">
            <a:alphaModFix/>
          </a:blip>
          <a:srcRect b="753" l="0" r="0" t="754"/>
          <a:stretch/>
        </p:blipFill>
        <p:spPr>
          <a:xfrm>
            <a:off x="7006915" y="1858432"/>
            <a:ext cx="3959225" cy="4059238"/>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sp>
        <p:nvSpPr>
          <p:cNvPr id="418" name="Google Shape;418;p34"/>
          <p:cNvSpPr txBox="1"/>
          <p:nvPr>
            <p:ph type="title"/>
          </p:nvPr>
        </p:nvSpPr>
        <p:spPr>
          <a:xfrm>
            <a:off x="838200" y="365125"/>
            <a:ext cx="10515600" cy="672105"/>
          </a:xfrm>
          <a:prstGeom prst="rect">
            <a:avLst/>
          </a:prstGeom>
          <a:noFill/>
          <a:ln>
            <a:noFill/>
          </a:ln>
        </p:spPr>
        <p:txBody>
          <a:bodyPr anchorCtr="0" anchor="t" bIns="0" lIns="0" spcFirstLastPara="1" rIns="0" wrap="square" tIns="0">
            <a:noAutofit/>
          </a:bodyPr>
          <a:lstStyle/>
          <a:p>
            <a:pPr indent="0" lvl="0" marL="0" rtl="0" algn="ctr">
              <a:lnSpc>
                <a:spcPct val="90000"/>
              </a:lnSpc>
              <a:spcBef>
                <a:spcPts val="0"/>
              </a:spcBef>
              <a:spcAft>
                <a:spcPts val="0"/>
              </a:spcAft>
              <a:buNone/>
            </a:pPr>
            <a:r>
              <a:rPr lang="en-US"/>
              <a:t>3.5 Using Excel Default Settings for Charts</a:t>
            </a:r>
            <a:endParaRPr/>
          </a:p>
        </p:txBody>
      </p:sp>
      <p:sp>
        <p:nvSpPr>
          <p:cNvPr id="419" name="Google Shape;419;p34"/>
          <p:cNvSpPr txBox="1"/>
          <p:nvPr>
            <p:ph idx="3" type="body"/>
          </p:nvPr>
        </p:nvSpPr>
        <p:spPr>
          <a:xfrm>
            <a:off x="821065" y="1294108"/>
            <a:ext cx="5045043" cy="585233"/>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rgbClr val="006298"/>
              </a:buClr>
              <a:buSzPts val="2000"/>
              <a:buNone/>
            </a:pPr>
            <a:r>
              <a:rPr lang="en-US" sz="2000"/>
              <a:t>Default Column Chart Comparing Annual Revenue at Eight Retail Locations</a:t>
            </a:r>
            <a:endParaRPr/>
          </a:p>
        </p:txBody>
      </p:sp>
      <p:pic>
        <p:nvPicPr>
          <p:cNvPr descr="A column chart with eight vertical bars is titled “Annual Revenue (dollar 1000s).” The chart consists of horizontal grid lines. The horizontal axis is labeled “Retail Location” and shows cities. The vertical axis ranges from 0 to 400 with tickmarks in increments of 100. The data from the chart are as follows. Houston: 185. San Antonio: 85. Waco: 195. Dallas: 350. Amarillo: 75. Laredo: 325. El Paso: 150. Tyler: 25." id="420" name="Google Shape;420;p34"/>
          <p:cNvPicPr preferRelativeResize="0"/>
          <p:nvPr>
            <p:ph idx="2" type="pic"/>
          </p:nvPr>
        </p:nvPicPr>
        <p:blipFill rotWithShape="1">
          <a:blip r:embed="rId3">
            <a:alphaModFix/>
          </a:blip>
          <a:srcRect b="0" l="127" r="126" t="0"/>
          <a:stretch/>
        </p:blipFill>
        <p:spPr>
          <a:xfrm>
            <a:off x="810915" y="2088606"/>
            <a:ext cx="5156200" cy="2908300"/>
          </a:xfrm>
          <a:prstGeom prst="rect">
            <a:avLst/>
          </a:prstGeom>
          <a:noFill/>
          <a:ln>
            <a:noFill/>
          </a:ln>
        </p:spPr>
      </p:pic>
      <p:sp>
        <p:nvSpPr>
          <p:cNvPr id="421" name="Google Shape;421;p34"/>
          <p:cNvSpPr txBox="1"/>
          <p:nvPr>
            <p:ph idx="5" type="body"/>
          </p:nvPr>
        </p:nvSpPr>
        <p:spPr>
          <a:xfrm>
            <a:off x="6096001" y="1294108"/>
            <a:ext cx="5257800" cy="585233"/>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rgbClr val="006298"/>
              </a:buClr>
              <a:buSzPts val="2000"/>
              <a:buNone/>
            </a:pPr>
            <a:r>
              <a:rPr lang="en-US" sz="2000"/>
              <a:t>Improved Column Chart Comparing Annual Revenue at Eight Retail Locations</a:t>
            </a:r>
            <a:endParaRPr/>
          </a:p>
        </p:txBody>
      </p:sp>
      <p:pic>
        <p:nvPicPr>
          <p:cNvPr descr="A column chart with eight vertical bars is titled “Comparing Previous Year Annual Revenue at Laredo to Other Locations.” The horizontal axis is labeled “Retail Location” and shows cities. The vertical axis is labeled “Revenue (dollar 1000s).” The data from the chart are as follows. Dallas: 350. Laredo: 325. Waco: 195. Houston: 185. El Paso: 150. San Antonia: 85. Amarillo: 75. Tyler: 25. The bar for Laredo is darker than the bars for other regions." id="422" name="Google Shape;422;p34"/>
          <p:cNvPicPr preferRelativeResize="0"/>
          <p:nvPr>
            <p:ph idx="4" type="pic"/>
          </p:nvPr>
        </p:nvPicPr>
        <p:blipFill rotWithShape="1">
          <a:blip r:embed="rId4">
            <a:alphaModFix/>
          </a:blip>
          <a:srcRect b="6" l="0" r="0" t="7"/>
          <a:stretch/>
        </p:blipFill>
        <p:spPr>
          <a:xfrm>
            <a:off x="6096000" y="1879600"/>
            <a:ext cx="5148263" cy="3017838"/>
          </a:xfrm>
          <a:prstGeom prst="rect">
            <a:avLst/>
          </a:prstGeom>
          <a:noFill/>
          <a:ln>
            <a:noFill/>
          </a:ln>
        </p:spPr>
      </p:pic>
      <p:sp>
        <p:nvSpPr>
          <p:cNvPr id="423" name="Google Shape;423;p34"/>
          <p:cNvSpPr txBox="1"/>
          <p:nvPr>
            <p:ph idx="1" type="body"/>
          </p:nvPr>
        </p:nvSpPr>
        <p:spPr>
          <a:xfrm>
            <a:off x="733119" y="5299075"/>
            <a:ext cx="10722260" cy="481792"/>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6298"/>
              </a:buClr>
              <a:buSzPts val="1800"/>
              <a:buFont typeface="Arial"/>
              <a:buNone/>
            </a:pPr>
            <a:r>
              <a:rPr lang="en-US" sz="1800"/>
              <a:t>*See step-by-step instructions on how to improve the chart in the notes.</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sp>
        <p:nvSpPr>
          <p:cNvPr id="428" name="Google Shape;428;p35"/>
          <p:cNvSpPr txBox="1"/>
          <p:nvPr>
            <p:ph type="title"/>
          </p:nvPr>
        </p:nvSpPr>
        <p:spPr>
          <a:xfrm>
            <a:off x="838200" y="365125"/>
            <a:ext cx="10515600" cy="672105"/>
          </a:xfrm>
          <a:prstGeom prst="rect">
            <a:avLst/>
          </a:prstGeom>
          <a:noFill/>
          <a:ln>
            <a:noFill/>
          </a:ln>
        </p:spPr>
        <p:txBody>
          <a:bodyPr anchorCtr="0" anchor="t" bIns="0" lIns="0" spcFirstLastPara="1" rIns="0" wrap="square" tIns="0">
            <a:noAutofit/>
          </a:bodyPr>
          <a:lstStyle/>
          <a:p>
            <a:pPr indent="0" lvl="0" marL="0" rtl="0" algn="ctr">
              <a:lnSpc>
                <a:spcPct val="90000"/>
              </a:lnSpc>
              <a:spcBef>
                <a:spcPts val="0"/>
              </a:spcBef>
              <a:spcAft>
                <a:spcPts val="0"/>
              </a:spcAft>
              <a:buNone/>
            </a:pPr>
            <a:r>
              <a:rPr lang="en-US"/>
              <a:t>3.5 Too Many Attributes</a:t>
            </a:r>
            <a:endParaRPr/>
          </a:p>
        </p:txBody>
      </p:sp>
      <p:sp>
        <p:nvSpPr>
          <p:cNvPr id="429" name="Google Shape;429;p35"/>
          <p:cNvSpPr txBox="1"/>
          <p:nvPr>
            <p:ph idx="1" type="body"/>
          </p:nvPr>
        </p:nvSpPr>
        <p:spPr>
          <a:xfrm>
            <a:off x="743574" y="1290690"/>
            <a:ext cx="5240365" cy="917818"/>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rgbClr val="006298"/>
              </a:buClr>
              <a:buSzPts val="2000"/>
              <a:buNone/>
            </a:pPr>
            <a:r>
              <a:rPr lang="en-US" sz="2000"/>
              <a:t>Chart displaying billable hours association with years at the company, job title, and highest degree attained</a:t>
            </a:r>
            <a:endParaRPr/>
          </a:p>
        </p:txBody>
      </p:sp>
      <p:pic>
        <p:nvPicPr>
          <p:cNvPr descr="A chart with colored markers of different shapes is titled “Billable Hours by Consultant.” The horizontal axis is labeled “Years at Company” and ranges from 0 to 18 with tickmarks in increments of 2. The vertical axis is labeled “Hours (per month)” and ranges from 0 to 200 with tickmarks in increments of 50. The chart consists markers of three colors and three shapes. A legend on the top right corner shows the job title corresponding to each color and the highest degree corresponding to each shape. Gray: Junior Consultant. Blue: Senior Consultant. Orange: Partner. Circle: Bachelor. Square: Master. Cross: P h D. The coordinates of the markers corresponding to Junior Consultant are as follows: (0, 75), (0, 105), (1, 80), (2, 130), and (3, 148) for those with Bachelor, (2, 120), (5, 60), and (5, 155) for those with Master, and (0, 55), (1, 100), and (3, 70) for those with P h D. The coordinates of the markers corresponding to Senior Consultant are as follows: (3, 125) and (14, 160) for those with Bachelor, (6, 145), (10, 160), and (15, 150) for those with Master, and (8, 175) and (16, 125) for those with P h D. The coordinates of the markers corresponding to Partner are as follows: (7, 70), (14, 90), (16, 75), and (16, 110) for those with Bachelor, (12, 70) and (12, 130) for those with Master, and (14, 68) for the one with P h D. All data are approximate." id="430" name="Google Shape;430;p35"/>
          <p:cNvPicPr preferRelativeResize="0"/>
          <p:nvPr>
            <p:ph idx="3" type="pic"/>
          </p:nvPr>
        </p:nvPicPr>
        <p:blipFill rotWithShape="1">
          <a:blip r:embed="rId3">
            <a:alphaModFix/>
          </a:blip>
          <a:srcRect b="0" l="38" r="37" t="0"/>
          <a:stretch/>
        </p:blipFill>
        <p:spPr>
          <a:xfrm>
            <a:off x="733425" y="2208213"/>
            <a:ext cx="5249863" cy="3355975"/>
          </a:xfrm>
          <a:prstGeom prst="rect">
            <a:avLst/>
          </a:prstGeom>
          <a:noFill/>
          <a:ln>
            <a:noFill/>
          </a:ln>
        </p:spPr>
      </p:pic>
      <p:sp>
        <p:nvSpPr>
          <p:cNvPr id="431" name="Google Shape;431;p35"/>
          <p:cNvSpPr txBox="1"/>
          <p:nvPr>
            <p:ph idx="2" type="body"/>
          </p:nvPr>
        </p:nvSpPr>
        <p:spPr>
          <a:xfrm>
            <a:off x="6208063" y="1290690"/>
            <a:ext cx="5247052" cy="917818"/>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rgbClr val="006298"/>
              </a:buClr>
              <a:buSzPts val="2000"/>
              <a:buNone/>
            </a:pPr>
            <a:r>
              <a:rPr lang="en-US" sz="2000"/>
              <a:t>Simplified chart displaying billable hours association with years at the company and job title</a:t>
            </a:r>
            <a:endParaRPr/>
          </a:p>
        </p:txBody>
      </p:sp>
      <p:pic>
        <p:nvPicPr>
          <p:cNvPr descr="A chart with circular colored markers shapes is titled “Billable Hours by Consultant.” The horizontal axis is labeled “Years at Company” and ranges from 0 to 18 with tickmarks in increments of 2. The vertical axis is labeled “Hours (per month)” and ranges from 0 to 200 with tickmarks in increments of 50. The chart consists markers of three colors. A legend on the top right corner shows the job title corresponding to each color Gray: Junior Consultant. Blue: Senior Consultant. Orange: Partner. The coordinates of the markers corresponding to Junior Consultant are as follows: (0, 55), (0, 75), (0, 105), (1, 80), (1, 100), (2, 120), (2, 130), (3, 70), (3, 148), (5, 60), and (5, 155). The coordinates of the markers corresponding to Senior Consultant are as follows: (3, 125), (6, 145), (8, 175), (10, 160), (15, 150), (14, 160), and (16, 125). The coordinates of the markers corresponding to Partner are as follows: (7, 70), (12, 70), (12, 130), (14, 90), (14, 68), (16, 75), and (16, 110). All data are approximate. " id="432" name="Google Shape;432;p35"/>
          <p:cNvPicPr preferRelativeResize="0"/>
          <p:nvPr>
            <p:ph idx="4" type="pic"/>
          </p:nvPr>
        </p:nvPicPr>
        <p:blipFill rotWithShape="1">
          <a:blip r:embed="rId4">
            <a:alphaModFix/>
          </a:blip>
          <a:srcRect b="0" l="0" r="0" t="0"/>
          <a:stretch/>
        </p:blipFill>
        <p:spPr>
          <a:xfrm>
            <a:off x="6096000" y="2177217"/>
            <a:ext cx="5359400" cy="3328987"/>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sp>
        <p:nvSpPr>
          <p:cNvPr id="437" name="Google Shape;437;p36"/>
          <p:cNvSpPr txBox="1"/>
          <p:nvPr>
            <p:ph type="title"/>
          </p:nvPr>
        </p:nvSpPr>
        <p:spPr>
          <a:xfrm>
            <a:off x="838200" y="365125"/>
            <a:ext cx="10515600" cy="672105"/>
          </a:xfrm>
          <a:prstGeom prst="rect">
            <a:avLst/>
          </a:prstGeom>
          <a:noFill/>
          <a:ln>
            <a:noFill/>
          </a:ln>
        </p:spPr>
        <p:txBody>
          <a:bodyPr anchorCtr="0" anchor="t" bIns="0" lIns="0" spcFirstLastPara="1" rIns="0" wrap="square" tIns="0">
            <a:noAutofit/>
          </a:bodyPr>
          <a:lstStyle/>
          <a:p>
            <a:pPr indent="0" lvl="0" marL="0" rtl="0" algn="ctr">
              <a:lnSpc>
                <a:spcPct val="90000"/>
              </a:lnSpc>
              <a:spcBef>
                <a:spcPts val="0"/>
              </a:spcBef>
              <a:spcAft>
                <a:spcPts val="0"/>
              </a:spcAft>
              <a:buNone/>
            </a:pPr>
            <a:r>
              <a:rPr lang="en-US"/>
              <a:t>3.5 Unnecessary Use of 3D</a:t>
            </a:r>
            <a:endParaRPr/>
          </a:p>
        </p:txBody>
      </p:sp>
      <p:sp>
        <p:nvSpPr>
          <p:cNvPr id="438" name="Google Shape;438;p36"/>
          <p:cNvSpPr txBox="1"/>
          <p:nvPr>
            <p:ph idx="1" type="body"/>
          </p:nvPr>
        </p:nvSpPr>
        <p:spPr>
          <a:xfrm>
            <a:off x="743575" y="1290690"/>
            <a:ext cx="5146238" cy="615602"/>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rgbClr val="006298"/>
              </a:buClr>
              <a:buSzPts val="2000"/>
              <a:buNone/>
            </a:pPr>
            <a:r>
              <a:rPr lang="en-US" sz="2000"/>
              <a:t>A 3D column chart displaying billable hours – the third dimension is not useful</a:t>
            </a:r>
            <a:endParaRPr/>
          </a:p>
        </p:txBody>
      </p:sp>
      <p:sp>
        <p:nvSpPr>
          <p:cNvPr id="439" name="Google Shape;439;p36"/>
          <p:cNvSpPr txBox="1"/>
          <p:nvPr>
            <p:ph idx="2" type="body"/>
          </p:nvPr>
        </p:nvSpPr>
        <p:spPr>
          <a:xfrm>
            <a:off x="5983940" y="1290690"/>
            <a:ext cx="5471175" cy="601507"/>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rgbClr val="006298"/>
              </a:buClr>
              <a:buSzPts val="2000"/>
              <a:buNone/>
            </a:pPr>
            <a:r>
              <a:rPr lang="en-US" sz="2000"/>
              <a:t>An improved 2D column chart displaying billable hours</a:t>
            </a:r>
            <a:endParaRPr/>
          </a:p>
        </p:txBody>
      </p:sp>
      <p:pic>
        <p:nvPicPr>
          <p:cNvPr descr="A 3 D column chart with eight vertical bars is titled “Billable Hours By Consultant.” The horizontal axis shows consultant names. The vertical axis is labeled “Hours (per month)” and ranges from 0 to 160 with tickmarks in increments of 20. The chart consists of horizontal grid lines. The bars are clustered one behind the other. The approximate data from the chart are as follows. Ashwita: 135. Bill: 110. Aubree: 110. Larry: 100. Rasesh: 95. Glenn: 80. Jing: 60. Marilyn: 60." id="440" name="Google Shape;440;p36"/>
          <p:cNvPicPr preferRelativeResize="0"/>
          <p:nvPr>
            <p:ph idx="3" type="pic"/>
          </p:nvPr>
        </p:nvPicPr>
        <p:blipFill rotWithShape="1">
          <a:blip r:embed="rId3">
            <a:alphaModFix/>
          </a:blip>
          <a:srcRect b="41" l="0" r="0" t="41"/>
          <a:stretch/>
        </p:blipFill>
        <p:spPr>
          <a:xfrm>
            <a:off x="733425" y="1892300"/>
            <a:ext cx="5146675" cy="3538538"/>
          </a:xfrm>
          <a:prstGeom prst="rect">
            <a:avLst/>
          </a:prstGeom>
          <a:noFill/>
          <a:ln>
            <a:noFill/>
          </a:ln>
        </p:spPr>
      </p:pic>
      <p:pic>
        <p:nvPicPr>
          <p:cNvPr descr="A 2 D column chart with eight vertical bars is titled “Billable Hours By Consultant.” The horizontal axis is labeled “Consultant” and shows consultant names. The vertical axis is labeled “Hours (per month)” and ranges from 0 to 160 with tickmarks in increments of 20. The approximate data from the chart are as follows. Ashwita: 145. Bill: 128. Aubree: 125. Larry: 110. Rasesh: 102. Glenn: 90. Jing: 75. Marilyn: 65. " id="441" name="Google Shape;441;p36"/>
          <p:cNvPicPr preferRelativeResize="0"/>
          <p:nvPr>
            <p:ph idx="4" type="pic"/>
          </p:nvPr>
        </p:nvPicPr>
        <p:blipFill rotWithShape="1">
          <a:blip r:embed="rId4">
            <a:alphaModFix/>
          </a:blip>
          <a:srcRect b="0" l="88" r="88" t="0"/>
          <a:stretch/>
        </p:blipFill>
        <p:spPr>
          <a:xfrm>
            <a:off x="5983288" y="2264255"/>
            <a:ext cx="5291137" cy="310832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sp>
        <p:nvSpPr>
          <p:cNvPr id="446" name="Google Shape;446;p37"/>
          <p:cNvSpPr txBox="1"/>
          <p:nvPr>
            <p:ph type="title"/>
          </p:nvPr>
        </p:nvSpPr>
        <p:spPr>
          <a:xfrm>
            <a:off x="838200" y="365125"/>
            <a:ext cx="10515600" cy="672105"/>
          </a:xfrm>
          <a:prstGeom prst="rect">
            <a:avLst/>
          </a:prstGeom>
          <a:noFill/>
          <a:ln>
            <a:noFill/>
          </a:ln>
        </p:spPr>
        <p:txBody>
          <a:bodyPr anchorCtr="0" anchor="t" bIns="0" lIns="0" spcFirstLastPara="1" rIns="0" wrap="square" tIns="0">
            <a:noAutofit/>
          </a:bodyPr>
          <a:lstStyle/>
          <a:p>
            <a:pPr indent="0" lvl="0" marL="0" rtl="0" algn="ctr">
              <a:lnSpc>
                <a:spcPct val="90000"/>
              </a:lnSpc>
              <a:spcBef>
                <a:spcPts val="0"/>
              </a:spcBef>
              <a:spcAft>
                <a:spcPts val="0"/>
              </a:spcAft>
              <a:buNone/>
            </a:pPr>
            <a:r>
              <a:rPr lang="en-US"/>
              <a:t>Discussion Activity 1</a:t>
            </a:r>
            <a:endParaRPr/>
          </a:p>
        </p:txBody>
      </p:sp>
      <p:sp>
        <p:nvSpPr>
          <p:cNvPr id="447" name="Google Shape;447;p37"/>
          <p:cNvSpPr txBox="1"/>
          <p:nvPr>
            <p:ph idx="1" type="body"/>
          </p:nvPr>
        </p:nvSpPr>
        <p:spPr>
          <a:xfrm>
            <a:off x="743576" y="1638300"/>
            <a:ext cx="10711500" cy="4394100"/>
          </a:xfrm>
          <a:prstGeom prst="rect">
            <a:avLst/>
          </a:prstGeom>
          <a:noFill/>
          <a:ln>
            <a:noFill/>
          </a:ln>
        </p:spPr>
        <p:txBody>
          <a:bodyPr anchorCtr="0" anchor="t" bIns="0" lIns="0" spcFirstLastPara="1" rIns="0" wrap="square" tIns="0">
            <a:normAutofit/>
          </a:bodyPr>
          <a:lstStyle/>
          <a:p>
            <a:pPr indent="-342900" lvl="0" marL="342900" rtl="0" algn="l">
              <a:lnSpc>
                <a:spcPct val="100000"/>
              </a:lnSpc>
              <a:spcBef>
                <a:spcPts val="0"/>
              </a:spcBef>
              <a:spcAft>
                <a:spcPts val="0"/>
              </a:spcAft>
              <a:buSzPts val="2400"/>
              <a:buChar char="•"/>
            </a:pPr>
            <a:r>
              <a:rPr lang="en-US" sz="2400"/>
              <a:t>Consider the matrix of 160 single digits (16 rows x 10 columns) shown in the left image of slide 6. The textbook describes how we can aid in counting the number of 7s in the matrix using the preattentive attributes of red hue (middle image of slide 6) and size (right image of slide 6.) </a:t>
            </a:r>
            <a:endParaRPr/>
          </a:p>
          <a:p>
            <a:pPr indent="-228600" lvl="1" marL="685800" rtl="0" algn="l">
              <a:lnSpc>
                <a:spcPct val="100000"/>
              </a:lnSpc>
              <a:spcBef>
                <a:spcPts val="500"/>
              </a:spcBef>
              <a:spcAft>
                <a:spcPts val="0"/>
              </a:spcAft>
              <a:buSzPts val="2400"/>
              <a:buChar char="•"/>
            </a:pPr>
            <a:r>
              <a:rPr lang="en-US" sz="2400"/>
              <a:t>Regardless of the specific hue and size used in the two mentioned examples, list at least three more ways you could use individual preattentive attributes to aid in counting the number of 7s in the matrix of first digits.</a:t>
            </a:r>
            <a:endParaRPr/>
          </a:p>
          <a:p>
            <a:pPr indent="-228600" lvl="1" marL="685800" rtl="0" algn="l">
              <a:lnSpc>
                <a:spcPct val="100000"/>
              </a:lnSpc>
              <a:spcBef>
                <a:spcPts val="500"/>
              </a:spcBef>
              <a:spcAft>
                <a:spcPts val="0"/>
              </a:spcAft>
              <a:buSzPts val="2400"/>
              <a:buChar char="•"/>
            </a:pPr>
            <a:r>
              <a:rPr lang="en-US" sz="2400"/>
              <a:t>Reassess the previous question, but this time answer it using the individual Gestalt principles of similarity, proximity, enclosure, and connection, rather than preattentive attributes. Be creative.</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 name="Shape 451"/>
        <p:cNvGrpSpPr/>
        <p:nvPr/>
      </p:nvGrpSpPr>
      <p:grpSpPr>
        <a:xfrm>
          <a:off x="0" y="0"/>
          <a:ext cx="0" cy="0"/>
          <a:chOff x="0" y="0"/>
          <a:chExt cx="0" cy="0"/>
        </a:xfrm>
      </p:grpSpPr>
      <p:sp>
        <p:nvSpPr>
          <p:cNvPr id="452" name="Google Shape;452;p38"/>
          <p:cNvSpPr txBox="1"/>
          <p:nvPr>
            <p:ph type="title"/>
          </p:nvPr>
        </p:nvSpPr>
        <p:spPr>
          <a:xfrm>
            <a:off x="838200" y="365125"/>
            <a:ext cx="10515600" cy="672105"/>
          </a:xfrm>
          <a:prstGeom prst="rect">
            <a:avLst/>
          </a:prstGeom>
          <a:noFill/>
          <a:ln>
            <a:noFill/>
          </a:ln>
        </p:spPr>
        <p:txBody>
          <a:bodyPr anchorCtr="0" anchor="t" bIns="0" lIns="0" spcFirstLastPara="1" rIns="0" wrap="square" tIns="0">
            <a:noAutofit/>
          </a:bodyPr>
          <a:lstStyle/>
          <a:p>
            <a:pPr indent="0" lvl="0" marL="0" rtl="0" algn="ctr">
              <a:lnSpc>
                <a:spcPct val="90000"/>
              </a:lnSpc>
              <a:spcBef>
                <a:spcPts val="0"/>
              </a:spcBef>
              <a:spcAft>
                <a:spcPts val="0"/>
              </a:spcAft>
              <a:buNone/>
            </a:pPr>
            <a:r>
              <a:rPr lang="en-US"/>
              <a:t>Discussion Activity 2</a:t>
            </a:r>
            <a:endParaRPr/>
          </a:p>
        </p:txBody>
      </p:sp>
      <p:sp>
        <p:nvSpPr>
          <p:cNvPr id="453" name="Google Shape;453;p38"/>
          <p:cNvSpPr txBox="1"/>
          <p:nvPr>
            <p:ph idx="1" type="body"/>
          </p:nvPr>
        </p:nvSpPr>
        <p:spPr>
          <a:xfrm>
            <a:off x="743576" y="1638300"/>
            <a:ext cx="10711500" cy="4394100"/>
          </a:xfrm>
          <a:prstGeom prst="rect">
            <a:avLst/>
          </a:prstGeom>
          <a:noFill/>
          <a:ln>
            <a:noFill/>
          </a:ln>
        </p:spPr>
        <p:txBody>
          <a:bodyPr anchorCtr="0" anchor="t" bIns="0" lIns="0" spcFirstLastPara="1" rIns="0" wrap="square" tIns="0">
            <a:noAutofit/>
          </a:bodyPr>
          <a:lstStyle/>
          <a:p>
            <a:pPr indent="-342900" lvl="0" marL="342900" rtl="0" algn="l">
              <a:lnSpc>
                <a:spcPct val="100000"/>
              </a:lnSpc>
              <a:spcBef>
                <a:spcPts val="0"/>
              </a:spcBef>
              <a:spcAft>
                <a:spcPts val="0"/>
              </a:spcAft>
              <a:buSzPts val="2200"/>
              <a:buChar char="•"/>
            </a:pPr>
            <a:r>
              <a:rPr lang="en-US" sz="2200"/>
              <a:t>Consider the Scarf Sales line chart included in the </a:t>
            </a:r>
            <a:r>
              <a:rPr i="1" lang="en-US" sz="2200"/>
              <a:t>ScarfSalesChart</a:t>
            </a:r>
            <a:r>
              <a:rPr lang="en-US" sz="2200"/>
              <a:t> data file (Slide 24, left chart). Default charts created in Excel often have a low and suboptimal data-ink ratio. You can build the default line chart from the </a:t>
            </a:r>
            <a:r>
              <a:rPr i="1" lang="en-US" sz="2200"/>
              <a:t>ScarfSalesChart</a:t>
            </a:r>
            <a:r>
              <a:rPr lang="en-US" sz="2200"/>
              <a:t> data file in Excel by selecting the A1:B21 cell range and selecting the ribbon’s </a:t>
            </a:r>
            <a:r>
              <a:rPr b="1" lang="en-US" sz="2200"/>
              <a:t>Insert</a:t>
            </a:r>
            <a:r>
              <a:rPr lang="en-US" sz="2200"/>
              <a:t> tab. Then, in the </a:t>
            </a:r>
            <a:r>
              <a:rPr b="1" lang="en-US" sz="2200"/>
              <a:t>Charts</a:t>
            </a:r>
            <a:r>
              <a:rPr lang="en-US" sz="2200"/>
              <a:t> group, select the </a:t>
            </a:r>
            <a:r>
              <a:rPr b="1" lang="en-US" sz="2200"/>
              <a:t>Insert Line or Area Chart </a:t>
            </a:r>
            <a:r>
              <a:rPr lang="en-US" sz="2200"/>
              <a:t>icon and click on the top-left option under </a:t>
            </a:r>
            <a:r>
              <a:rPr b="1" lang="en-US" sz="2200"/>
              <a:t>2-D Line</a:t>
            </a:r>
            <a:r>
              <a:rPr lang="en-US" sz="2200"/>
              <a:t>.</a:t>
            </a:r>
            <a:endParaRPr/>
          </a:p>
          <a:p>
            <a:pPr indent="-228600" lvl="1" marL="685800" rtl="0" algn="l">
              <a:lnSpc>
                <a:spcPct val="100000"/>
              </a:lnSpc>
              <a:spcBef>
                <a:spcPts val="500"/>
              </a:spcBef>
              <a:spcAft>
                <a:spcPts val="0"/>
              </a:spcAft>
              <a:buSzPts val="2200"/>
              <a:buChar char="•"/>
            </a:pPr>
            <a:r>
              <a:rPr lang="en-US" sz="2200"/>
              <a:t>When building the default line chart, try increasing its data-ink ratio by removing any redundant and unnecessary feature to the data visualization. Do not add any features. List all the steps you implemented to increase the data-ink ratio.</a:t>
            </a:r>
            <a:endParaRPr/>
          </a:p>
          <a:p>
            <a:pPr indent="-228600" lvl="1" marL="685800" rtl="0" algn="l">
              <a:lnSpc>
                <a:spcPct val="100000"/>
              </a:lnSpc>
              <a:spcBef>
                <a:spcPts val="500"/>
              </a:spcBef>
              <a:spcAft>
                <a:spcPts val="0"/>
              </a:spcAft>
              <a:buSzPts val="2200"/>
              <a:buChar char="•"/>
            </a:pPr>
            <a:r>
              <a:rPr lang="en-US" sz="2200"/>
              <a:t>Once you have removed all unnecessary and redundant features, it is now time to make the chart more readable by adding features so that it looks like the right chart in Slide 24. List all the steps you implemented.</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sp>
        <p:nvSpPr>
          <p:cNvPr id="458" name="Google Shape;458;p40"/>
          <p:cNvSpPr txBox="1"/>
          <p:nvPr>
            <p:ph type="title"/>
          </p:nvPr>
        </p:nvSpPr>
        <p:spPr>
          <a:xfrm>
            <a:off x="838200" y="365125"/>
            <a:ext cx="10515600" cy="672105"/>
          </a:xfrm>
          <a:prstGeom prst="rect">
            <a:avLst/>
          </a:prstGeom>
          <a:noFill/>
          <a:ln>
            <a:noFill/>
          </a:ln>
        </p:spPr>
        <p:txBody>
          <a:bodyPr anchorCtr="0" anchor="t" bIns="0" lIns="0" spcFirstLastPara="1" rIns="0" wrap="square" tIns="0">
            <a:noAutofit/>
          </a:bodyPr>
          <a:lstStyle/>
          <a:p>
            <a:pPr indent="0" lvl="0" marL="0" rtl="0" algn="ctr">
              <a:lnSpc>
                <a:spcPct val="90000"/>
              </a:lnSpc>
              <a:spcBef>
                <a:spcPts val="0"/>
              </a:spcBef>
              <a:spcAft>
                <a:spcPts val="0"/>
              </a:spcAft>
              <a:buNone/>
            </a:pPr>
            <a:r>
              <a:rPr lang="en-US"/>
              <a:t>Summary</a:t>
            </a:r>
            <a:endParaRPr/>
          </a:p>
        </p:txBody>
      </p:sp>
      <p:sp>
        <p:nvSpPr>
          <p:cNvPr id="459" name="Google Shape;459;p40"/>
          <p:cNvSpPr txBox="1"/>
          <p:nvPr>
            <p:ph idx="1" type="body"/>
          </p:nvPr>
        </p:nvSpPr>
        <p:spPr>
          <a:xfrm>
            <a:off x="743576" y="1638300"/>
            <a:ext cx="10711500" cy="43941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2000"/>
              <a:buFont typeface="Arial"/>
              <a:buNone/>
            </a:pPr>
            <a:r>
              <a:rPr lang="en-US"/>
              <a:t>In this chapter, you should have learned how:</a:t>
            </a:r>
            <a:endParaRPr/>
          </a:p>
          <a:p>
            <a:pPr indent="-342900" lvl="0" marL="342900" rtl="0" algn="l">
              <a:lnSpc>
                <a:spcPct val="90000"/>
              </a:lnSpc>
              <a:spcBef>
                <a:spcPts val="600"/>
              </a:spcBef>
              <a:spcAft>
                <a:spcPts val="0"/>
              </a:spcAft>
              <a:buSzPts val="2000"/>
              <a:buChar char="•"/>
            </a:pPr>
            <a:r>
              <a:rPr lang="en-US"/>
              <a:t>The preattentive attributes of color, form, spatial positioning, and movement direct attention in data visualization.</a:t>
            </a:r>
            <a:endParaRPr/>
          </a:p>
          <a:p>
            <a:pPr indent="-342900" lvl="0" marL="342900" rtl="0" algn="l">
              <a:lnSpc>
                <a:spcPct val="90000"/>
              </a:lnSpc>
              <a:spcBef>
                <a:spcPts val="600"/>
              </a:spcBef>
              <a:spcAft>
                <a:spcPts val="0"/>
              </a:spcAft>
              <a:buSzPts val="2000"/>
              <a:buChar char="•"/>
            </a:pPr>
            <a:r>
              <a:rPr lang="en-US"/>
              <a:t>The Gestalt principles of similarity, proximity, enclosure, and connection help the audience interpret objects in data visualization.</a:t>
            </a:r>
            <a:endParaRPr/>
          </a:p>
          <a:p>
            <a:pPr indent="-342900" lvl="0" marL="342900" rtl="0" algn="l">
              <a:lnSpc>
                <a:spcPct val="90000"/>
              </a:lnSpc>
              <a:spcBef>
                <a:spcPts val="600"/>
              </a:spcBef>
              <a:spcAft>
                <a:spcPts val="0"/>
              </a:spcAft>
              <a:buSzPts val="2000"/>
              <a:buChar char="•"/>
            </a:pPr>
            <a:r>
              <a:rPr lang="en-US"/>
              <a:t>Data visualization strategies can help to:</a:t>
            </a:r>
            <a:endParaRPr/>
          </a:p>
          <a:p>
            <a:pPr indent="-228600" lvl="1" marL="685800" rtl="0" algn="l">
              <a:lnSpc>
                <a:spcPct val="90000"/>
              </a:lnSpc>
              <a:spcBef>
                <a:spcPts val="600"/>
              </a:spcBef>
              <a:spcAft>
                <a:spcPts val="0"/>
              </a:spcAft>
              <a:buSzPts val="1800"/>
              <a:buChar char="•"/>
            </a:pPr>
            <a:r>
              <a:rPr lang="en-US" sz="1800">
                <a:solidFill>
                  <a:srgbClr val="000000"/>
                </a:solidFill>
              </a:rPr>
              <a:t>increase the data-ink ratio</a:t>
            </a:r>
            <a:endParaRPr/>
          </a:p>
          <a:p>
            <a:pPr indent="-228600" lvl="1" marL="685800" rtl="0" algn="l">
              <a:lnSpc>
                <a:spcPct val="90000"/>
              </a:lnSpc>
              <a:spcBef>
                <a:spcPts val="600"/>
              </a:spcBef>
              <a:spcAft>
                <a:spcPts val="0"/>
              </a:spcAft>
              <a:buSzPts val="1800"/>
              <a:buChar char="•"/>
            </a:pPr>
            <a:r>
              <a:rPr lang="en-US" sz="1800">
                <a:solidFill>
                  <a:srgbClr val="000000"/>
                </a:solidFill>
              </a:rPr>
              <a:t>minimize eye travel for the audience</a:t>
            </a:r>
            <a:endParaRPr/>
          </a:p>
          <a:p>
            <a:pPr indent="-228600" lvl="1" marL="685800" rtl="0" algn="l">
              <a:lnSpc>
                <a:spcPct val="90000"/>
              </a:lnSpc>
              <a:spcBef>
                <a:spcPts val="600"/>
              </a:spcBef>
              <a:spcAft>
                <a:spcPts val="0"/>
              </a:spcAft>
              <a:buSzPts val="1800"/>
              <a:buChar char="•"/>
            </a:pPr>
            <a:r>
              <a:rPr lang="en-US" sz="1800">
                <a:solidFill>
                  <a:srgbClr val="000000"/>
                </a:solidFill>
              </a:rPr>
              <a:t>choose an effective font for text in data visualization.</a:t>
            </a:r>
            <a:endParaRPr/>
          </a:p>
          <a:p>
            <a:pPr indent="-342900" lvl="0" marL="342900" rtl="0" algn="l">
              <a:lnSpc>
                <a:spcPct val="90000"/>
              </a:lnSpc>
              <a:spcBef>
                <a:spcPts val="600"/>
              </a:spcBef>
              <a:spcAft>
                <a:spcPts val="0"/>
              </a:spcAft>
              <a:buSzPts val="2000"/>
              <a:buChar char="•"/>
            </a:pPr>
            <a:r>
              <a:rPr lang="en-US"/>
              <a:t>To avoid common mistakes in data visualization design such as:</a:t>
            </a:r>
            <a:endParaRPr/>
          </a:p>
          <a:p>
            <a:pPr indent="-228600" lvl="1" marL="685800" rtl="0" algn="l">
              <a:lnSpc>
                <a:spcPct val="90000"/>
              </a:lnSpc>
              <a:spcBef>
                <a:spcPts val="600"/>
              </a:spcBef>
              <a:spcAft>
                <a:spcPts val="0"/>
              </a:spcAft>
              <a:buSzPts val="1800"/>
              <a:buChar char="•"/>
            </a:pPr>
            <a:r>
              <a:rPr lang="en-US" sz="1800"/>
              <a:t>choosing the wrong type of visualization</a:t>
            </a:r>
            <a:endParaRPr/>
          </a:p>
          <a:p>
            <a:pPr indent="-228600" lvl="1" marL="685800" rtl="0" algn="l">
              <a:lnSpc>
                <a:spcPct val="90000"/>
              </a:lnSpc>
              <a:spcBef>
                <a:spcPts val="600"/>
              </a:spcBef>
              <a:spcAft>
                <a:spcPts val="0"/>
              </a:spcAft>
              <a:buSzPts val="1800"/>
              <a:buChar char="•"/>
            </a:pPr>
            <a:r>
              <a:rPr lang="en-US" sz="1800"/>
              <a:t>trying to display too much information</a:t>
            </a:r>
            <a:endParaRPr/>
          </a:p>
          <a:p>
            <a:pPr indent="-228600" lvl="1" marL="685800" rtl="0" algn="l">
              <a:lnSpc>
                <a:spcPct val="90000"/>
              </a:lnSpc>
              <a:spcBef>
                <a:spcPts val="600"/>
              </a:spcBef>
              <a:spcAft>
                <a:spcPts val="0"/>
              </a:spcAft>
              <a:buSzPts val="1800"/>
              <a:buChar char="•"/>
            </a:pPr>
            <a:r>
              <a:rPr lang="en-US" sz="1800"/>
              <a:t>using the default format for Excel charts</a:t>
            </a:r>
            <a:endParaRPr/>
          </a:p>
          <a:p>
            <a:pPr indent="-228600" lvl="1" marL="685800" rtl="0" algn="l">
              <a:lnSpc>
                <a:spcPct val="90000"/>
              </a:lnSpc>
              <a:spcBef>
                <a:spcPts val="600"/>
              </a:spcBef>
              <a:spcAft>
                <a:spcPts val="0"/>
              </a:spcAft>
              <a:buSzPts val="1800"/>
              <a:buChar char="•"/>
            </a:pPr>
            <a:r>
              <a:rPr lang="en-US" sz="1800"/>
              <a:t>using 3D charts unnecessarily</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4"/>
          <p:cNvSpPr txBox="1"/>
          <p:nvPr>
            <p:ph type="title"/>
          </p:nvPr>
        </p:nvSpPr>
        <p:spPr>
          <a:xfrm>
            <a:off x="838200" y="365125"/>
            <a:ext cx="10515600" cy="672105"/>
          </a:xfrm>
          <a:prstGeom prst="rect">
            <a:avLst/>
          </a:prstGeom>
          <a:noFill/>
          <a:ln>
            <a:noFill/>
          </a:ln>
        </p:spPr>
        <p:txBody>
          <a:bodyPr anchorCtr="0" anchor="t" bIns="0" lIns="0" spcFirstLastPara="1" rIns="0" wrap="square" tIns="0">
            <a:noAutofit/>
          </a:bodyPr>
          <a:lstStyle/>
          <a:p>
            <a:pPr indent="0" lvl="0" marL="0" rtl="0" algn="ctr">
              <a:lnSpc>
                <a:spcPct val="90000"/>
              </a:lnSpc>
              <a:spcBef>
                <a:spcPts val="0"/>
              </a:spcBef>
              <a:spcAft>
                <a:spcPts val="0"/>
              </a:spcAft>
              <a:buNone/>
            </a:pPr>
            <a:r>
              <a:rPr lang="en-US"/>
              <a:t>Data Visualization Makeover</a:t>
            </a:r>
            <a:endParaRPr/>
          </a:p>
        </p:txBody>
      </p:sp>
      <p:sp>
        <p:nvSpPr>
          <p:cNvPr id="177" name="Google Shape;177;p4"/>
          <p:cNvSpPr txBox="1"/>
          <p:nvPr>
            <p:ph idx="3" type="body"/>
          </p:nvPr>
        </p:nvSpPr>
        <p:spPr>
          <a:xfrm>
            <a:off x="743575" y="1518832"/>
            <a:ext cx="5242697" cy="527801"/>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rgbClr val="006298"/>
              </a:buClr>
              <a:buSzPts val="2000"/>
              <a:buNone/>
            </a:pPr>
            <a:r>
              <a:rPr lang="en-US" sz="2000"/>
              <a:t>Column chart using logos to compare fast-food restaurant sales</a:t>
            </a:r>
            <a:endParaRPr/>
          </a:p>
        </p:txBody>
      </p:sp>
      <p:pic>
        <p:nvPicPr>
          <p:cNvPr descr="A column chart consists of logos of different sizes corresponding to the sales. The vertical axis is labeled “BILLIONS OF DOLLARS” and ranges from 0 to 40 with tickmarks in increments of 5. The sales in billions of dollars at different fast-food restaurants are as follows. Starbucks: 4.1. Taco Bell: 4.3. Pizza Hut: 8. K F C: 8.2. Wendy’s: 9.4. Burger King: 11.3. McDonald’s: 41. The chart also shows an outline map of Afghanistan, labeled “G D P of Afghanistan, 21 billion dollars.”" id="178" name="Google Shape;178;p4"/>
          <p:cNvPicPr preferRelativeResize="0"/>
          <p:nvPr>
            <p:ph idx="2" type="pic"/>
          </p:nvPr>
        </p:nvPicPr>
        <p:blipFill rotWithShape="1">
          <a:blip r:embed="rId3">
            <a:alphaModFix/>
          </a:blip>
          <a:srcRect b="0" l="78" r="77" t="0"/>
          <a:stretch/>
        </p:blipFill>
        <p:spPr>
          <a:xfrm>
            <a:off x="733425" y="2080968"/>
            <a:ext cx="5294313" cy="2843213"/>
          </a:xfrm>
          <a:prstGeom prst="rect">
            <a:avLst/>
          </a:prstGeom>
          <a:noFill/>
          <a:ln>
            <a:noFill/>
          </a:ln>
        </p:spPr>
      </p:pic>
      <p:sp>
        <p:nvSpPr>
          <p:cNvPr id="179" name="Google Shape;179;p4"/>
          <p:cNvSpPr txBox="1"/>
          <p:nvPr>
            <p:ph idx="5" type="body"/>
          </p:nvPr>
        </p:nvSpPr>
        <p:spPr>
          <a:xfrm>
            <a:off x="6103750" y="1518832"/>
            <a:ext cx="5257800" cy="527801"/>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rgbClr val="006298"/>
              </a:buClr>
              <a:buSzPts val="2000"/>
              <a:buNone/>
            </a:pPr>
            <a:r>
              <a:rPr lang="en-US" sz="2000"/>
              <a:t>Improved column chart to compare fast-food restaurant sales</a:t>
            </a:r>
            <a:endParaRPr/>
          </a:p>
        </p:txBody>
      </p:sp>
      <p:pic>
        <p:nvPicPr>
          <p:cNvPr descr="A column chart with a horizontal line and seven vertical bars is titled “McDonald’s Sales are Greater than G D P of Afghanistan.” The horizontal axis is labeled “Fast Food Restaurants” and shows seven restaurants. The vertical axis is labeled “Sales (dollar billions)” and ranges from 0 to 50 with tickmarks in increments of 10. The horizontal line is labeled “G D P of Afghanistan equals 21.0 billion dollars for comparison.” The data from the chart are as follows. McDonald’s 41. Burger King: 11.3. Wendy’s: 9.4. K F C: 8.2. Pizza Hut: 8. Taco Bell: 4.3. Starbucks: 4.1." id="180" name="Google Shape;180;p4"/>
          <p:cNvPicPr preferRelativeResize="0"/>
          <p:nvPr>
            <p:ph idx="4" type="pic"/>
          </p:nvPr>
        </p:nvPicPr>
        <p:blipFill rotWithShape="1">
          <a:blip r:embed="rId4">
            <a:alphaModFix/>
          </a:blip>
          <a:srcRect b="0" l="3244" r="3244" t="0"/>
          <a:stretch/>
        </p:blipFill>
        <p:spPr>
          <a:xfrm>
            <a:off x="6096000" y="2080968"/>
            <a:ext cx="5294313" cy="2633663"/>
          </a:xfrm>
          <a:prstGeom prst="rect">
            <a:avLst/>
          </a:prstGeom>
          <a:noFill/>
          <a:ln>
            <a:noFill/>
          </a:ln>
        </p:spPr>
      </p:pic>
      <p:sp>
        <p:nvSpPr>
          <p:cNvPr id="181" name="Google Shape;181;p4"/>
          <p:cNvSpPr txBox="1"/>
          <p:nvPr>
            <p:ph idx="1" type="body"/>
          </p:nvPr>
        </p:nvSpPr>
        <p:spPr>
          <a:xfrm>
            <a:off x="733119" y="4928460"/>
            <a:ext cx="10722260" cy="852407"/>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rgbClr val="006298"/>
              </a:buClr>
              <a:buSzPts val="1800"/>
              <a:buNone/>
            </a:pPr>
            <a:r>
              <a:rPr lang="en-US"/>
              <a:t>(Source: http://www.princeton.edu/~ina/infographics/starbucks.html)</a:t>
            </a:r>
            <a:endParaRPr/>
          </a:p>
          <a:p>
            <a:pPr indent="0" lvl="0" marL="0" rtl="0" algn="l">
              <a:lnSpc>
                <a:spcPct val="100000"/>
              </a:lnSpc>
              <a:spcBef>
                <a:spcPts val="1200"/>
              </a:spcBef>
              <a:spcAft>
                <a:spcPts val="0"/>
              </a:spcAft>
              <a:buClr>
                <a:srgbClr val="006298"/>
              </a:buClr>
              <a:buSzPts val="1800"/>
              <a:buNone/>
            </a:pPr>
            <a:r>
              <a:rPr lang="en-US"/>
              <a:t>*See additional comments in the notes.</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sp>
        <p:nvSpPr>
          <p:cNvPr id="465" name="Google Shape;465;g278a8e5f569_0_6"/>
          <p:cNvSpPr txBox="1"/>
          <p:nvPr>
            <p:ph type="title"/>
          </p:nvPr>
        </p:nvSpPr>
        <p:spPr>
          <a:xfrm>
            <a:off x="838200" y="365125"/>
            <a:ext cx="10515600" cy="6720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US"/>
              <a:t>Data Fluency - Common Pitfalls</a:t>
            </a:r>
            <a:endParaRPr/>
          </a:p>
        </p:txBody>
      </p:sp>
      <p:sp>
        <p:nvSpPr>
          <p:cNvPr id="466" name="Google Shape;466;g278a8e5f569_0_6"/>
          <p:cNvSpPr txBox="1"/>
          <p:nvPr>
            <p:ph idx="1" type="body"/>
          </p:nvPr>
        </p:nvSpPr>
        <p:spPr>
          <a:xfrm>
            <a:off x="723700" y="1037125"/>
            <a:ext cx="10731300" cy="4995300"/>
          </a:xfrm>
          <a:prstGeom prst="rect">
            <a:avLst/>
          </a:prstGeom>
        </p:spPr>
        <p:txBody>
          <a:bodyPr anchorCtr="0" anchor="t" bIns="0" lIns="0" spcFirstLastPara="1" rIns="0" wrap="square" tIns="0">
            <a:normAutofit/>
          </a:bodyPr>
          <a:lstStyle/>
          <a:p>
            <a:pPr indent="-387350" lvl="0" marL="457200" rtl="0" algn="l">
              <a:lnSpc>
                <a:spcPct val="115000"/>
              </a:lnSpc>
              <a:spcBef>
                <a:spcPts val="1000"/>
              </a:spcBef>
              <a:spcAft>
                <a:spcPts val="0"/>
              </a:spcAft>
              <a:buSzPts val="2500"/>
              <a:buChar char="•"/>
            </a:pPr>
            <a:r>
              <a:rPr lang="en-US" sz="2500"/>
              <a:t>Report Proliferation - Too Many Reports can distract, define what’s important and prioritize</a:t>
            </a:r>
            <a:endParaRPr sz="2500"/>
          </a:p>
          <a:p>
            <a:pPr indent="-387350" lvl="0" marL="457200" rtl="0" algn="l">
              <a:lnSpc>
                <a:spcPct val="115000"/>
              </a:lnSpc>
              <a:spcBef>
                <a:spcPts val="0"/>
              </a:spcBef>
              <a:spcAft>
                <a:spcPts val="0"/>
              </a:spcAft>
              <a:buSzPts val="2500"/>
              <a:buChar char="•"/>
            </a:pPr>
            <a:r>
              <a:rPr lang="en-US" sz="2500"/>
              <a:t>Balkanized Data - Silos emerge on department or </a:t>
            </a:r>
            <a:r>
              <a:rPr lang="en-US" sz="2500"/>
              <a:t>functional</a:t>
            </a:r>
            <a:r>
              <a:rPr lang="en-US" sz="2500"/>
              <a:t> lines</a:t>
            </a:r>
            <a:endParaRPr sz="2500"/>
          </a:p>
          <a:p>
            <a:pPr indent="-387350" lvl="0" marL="457200" rtl="0" algn="l">
              <a:lnSpc>
                <a:spcPct val="115000"/>
              </a:lnSpc>
              <a:spcBef>
                <a:spcPts val="0"/>
              </a:spcBef>
              <a:spcAft>
                <a:spcPts val="0"/>
              </a:spcAft>
              <a:buSzPts val="2500"/>
              <a:buChar char="•"/>
            </a:pPr>
            <a:r>
              <a:rPr lang="en-US" sz="2500"/>
              <a:t>Data Elitism - If control of data is to concentrated there can be gaps</a:t>
            </a:r>
            <a:endParaRPr sz="2500"/>
          </a:p>
          <a:p>
            <a:pPr indent="-387350" lvl="0" marL="457200" rtl="0" algn="l">
              <a:lnSpc>
                <a:spcPct val="115000"/>
              </a:lnSpc>
              <a:spcBef>
                <a:spcPts val="0"/>
              </a:spcBef>
              <a:spcAft>
                <a:spcPts val="0"/>
              </a:spcAft>
              <a:buSzPts val="2500"/>
              <a:buChar char="•"/>
            </a:pPr>
            <a:r>
              <a:rPr lang="en-US" sz="2500"/>
              <a:t>The Supermodel - Avoid perfectionism and unnecessary animation</a:t>
            </a:r>
            <a:endParaRPr sz="2500"/>
          </a:p>
          <a:p>
            <a:pPr indent="-387350" lvl="0" marL="457200" rtl="0" algn="l">
              <a:lnSpc>
                <a:spcPct val="115000"/>
              </a:lnSpc>
              <a:spcBef>
                <a:spcPts val="0"/>
              </a:spcBef>
              <a:spcAft>
                <a:spcPts val="0"/>
              </a:spcAft>
              <a:buSzPts val="2500"/>
              <a:buChar char="•"/>
            </a:pPr>
            <a:r>
              <a:rPr lang="en-US" sz="2500"/>
              <a:t>Searching for Understanding - Align metrics with strategy</a:t>
            </a:r>
            <a:endParaRPr sz="2500"/>
          </a:p>
          <a:p>
            <a:pPr indent="-387350" lvl="0" marL="457200" rtl="0" algn="l">
              <a:lnSpc>
                <a:spcPct val="115000"/>
              </a:lnSpc>
              <a:spcBef>
                <a:spcPts val="0"/>
              </a:spcBef>
              <a:spcAft>
                <a:spcPts val="0"/>
              </a:spcAft>
              <a:buSzPts val="2500"/>
              <a:buChar char="•"/>
            </a:pPr>
            <a:r>
              <a:rPr lang="en-US" sz="2500"/>
              <a:t>Data Care - Curiosity includes care</a:t>
            </a:r>
            <a:endParaRPr sz="2500"/>
          </a:p>
          <a:p>
            <a:pPr indent="-387350" lvl="0" marL="457200" rtl="0" algn="l">
              <a:lnSpc>
                <a:spcPct val="115000"/>
              </a:lnSpc>
              <a:spcBef>
                <a:spcPts val="0"/>
              </a:spcBef>
              <a:spcAft>
                <a:spcPts val="0"/>
              </a:spcAft>
              <a:buSzPts val="2500"/>
              <a:buChar char="•"/>
            </a:pPr>
            <a:r>
              <a:rPr lang="en-US" sz="2500"/>
              <a:t>Metric Fixation - Consider top level metrics that span strategies and divisions/departments</a:t>
            </a:r>
            <a:endParaRPr sz="2500"/>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sp>
        <p:nvSpPr>
          <p:cNvPr id="472" name="Google Shape;472;g278a8e5f569_0_0"/>
          <p:cNvSpPr txBox="1"/>
          <p:nvPr>
            <p:ph type="title"/>
          </p:nvPr>
        </p:nvSpPr>
        <p:spPr>
          <a:xfrm>
            <a:off x="838200" y="365125"/>
            <a:ext cx="10515600" cy="6720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US"/>
              <a:t>Data Fluency - Finding Balance</a:t>
            </a:r>
            <a:endParaRPr/>
          </a:p>
        </p:txBody>
      </p:sp>
      <p:graphicFrame>
        <p:nvGraphicFramePr>
          <p:cNvPr id="473" name="Google Shape;473;g278a8e5f569_0_0"/>
          <p:cNvGraphicFramePr/>
          <p:nvPr/>
        </p:nvGraphicFramePr>
        <p:xfrm>
          <a:off x="528075" y="1114290"/>
          <a:ext cx="3000000" cy="3000000"/>
        </p:xfrm>
        <a:graphic>
          <a:graphicData uri="http://schemas.openxmlformats.org/drawingml/2006/table">
            <a:tbl>
              <a:tblPr>
                <a:noFill/>
                <a:tableStyleId>{0D7613C7-7C14-4980-93A5-FCF27D46515B}</a:tableStyleId>
              </a:tblPr>
              <a:tblGrid>
                <a:gridCol w="5394775"/>
                <a:gridCol w="5954200"/>
              </a:tblGrid>
              <a:tr h="621875">
                <a:tc>
                  <a:txBody>
                    <a:bodyPr/>
                    <a:lstStyle/>
                    <a:p>
                      <a:pPr indent="0" lvl="0" marL="0" rtl="0" algn="l">
                        <a:spcBef>
                          <a:spcPts val="0"/>
                        </a:spcBef>
                        <a:spcAft>
                          <a:spcPts val="0"/>
                        </a:spcAft>
                        <a:buNone/>
                      </a:pPr>
                      <a:r>
                        <a:rPr lang="en-US" sz="2400"/>
                        <a:t>Needs of Data Users</a:t>
                      </a:r>
                      <a:endParaRPr sz="2400"/>
                    </a:p>
                  </a:txBody>
                  <a:tcPr marT="91425" marB="91425" marR="91425" marL="91425"/>
                </a:tc>
                <a:tc>
                  <a:txBody>
                    <a:bodyPr/>
                    <a:lstStyle/>
                    <a:p>
                      <a:pPr indent="0" lvl="0" marL="0" rtl="0" algn="l">
                        <a:spcBef>
                          <a:spcPts val="0"/>
                        </a:spcBef>
                        <a:spcAft>
                          <a:spcPts val="0"/>
                        </a:spcAft>
                        <a:buNone/>
                      </a:pPr>
                      <a:r>
                        <a:rPr lang="en-US" sz="2400"/>
                        <a:t>Interests of Data Producers</a:t>
                      </a:r>
                      <a:endParaRPr sz="2400"/>
                    </a:p>
                  </a:txBody>
                  <a:tcPr marT="91425" marB="91425" marR="91425" marL="91425"/>
                </a:tc>
              </a:tr>
              <a:tr h="621875">
                <a:tc>
                  <a:txBody>
                    <a:bodyPr/>
                    <a:lstStyle/>
                    <a:p>
                      <a:pPr indent="0" lvl="0" marL="0" rtl="0" algn="l">
                        <a:spcBef>
                          <a:spcPts val="0"/>
                        </a:spcBef>
                        <a:spcAft>
                          <a:spcPts val="0"/>
                        </a:spcAft>
                        <a:buNone/>
                      </a:pPr>
                      <a:r>
                        <a:rPr lang="en-US" sz="2400"/>
                        <a:t>Letting Data Speak</a:t>
                      </a:r>
                      <a:endParaRPr sz="2400"/>
                    </a:p>
                  </a:txBody>
                  <a:tcPr marT="91425" marB="91425" marR="91425" marL="91425"/>
                </a:tc>
                <a:tc>
                  <a:txBody>
                    <a:bodyPr/>
                    <a:lstStyle/>
                    <a:p>
                      <a:pPr indent="0" lvl="0" marL="0" rtl="0" algn="l">
                        <a:spcBef>
                          <a:spcPts val="0"/>
                        </a:spcBef>
                        <a:spcAft>
                          <a:spcPts val="0"/>
                        </a:spcAft>
                        <a:buNone/>
                      </a:pPr>
                      <a:r>
                        <a:rPr lang="en-US" sz="2400"/>
                        <a:t>Allowing data author to define message</a:t>
                      </a:r>
                      <a:endParaRPr sz="2400"/>
                    </a:p>
                  </a:txBody>
                  <a:tcPr marT="91425" marB="91425" marR="91425" marL="91425"/>
                </a:tc>
              </a:tr>
              <a:tr h="1003075">
                <a:tc>
                  <a:txBody>
                    <a:bodyPr/>
                    <a:lstStyle/>
                    <a:p>
                      <a:pPr indent="0" lvl="0" marL="0" rtl="0" algn="l">
                        <a:spcBef>
                          <a:spcPts val="0"/>
                        </a:spcBef>
                        <a:spcAft>
                          <a:spcPts val="0"/>
                        </a:spcAft>
                        <a:buNone/>
                      </a:pPr>
                      <a:r>
                        <a:rPr lang="en-US" sz="2400"/>
                        <a:t>Business users who use data to make decisions</a:t>
                      </a:r>
                      <a:endParaRPr sz="2400"/>
                    </a:p>
                  </a:txBody>
                  <a:tcPr marT="91425" marB="91425" marR="91425" marL="91425"/>
                </a:tc>
                <a:tc>
                  <a:txBody>
                    <a:bodyPr/>
                    <a:lstStyle/>
                    <a:p>
                      <a:pPr indent="0" lvl="0" marL="0" rtl="0" algn="l">
                        <a:spcBef>
                          <a:spcPts val="0"/>
                        </a:spcBef>
                        <a:spcAft>
                          <a:spcPts val="0"/>
                        </a:spcAft>
                        <a:buNone/>
                      </a:pPr>
                      <a:r>
                        <a:rPr lang="en-US" sz="2400"/>
                        <a:t>Technologists who manage and deliver data</a:t>
                      </a:r>
                      <a:endParaRPr sz="2400"/>
                    </a:p>
                  </a:txBody>
                  <a:tcPr marT="91425" marB="91425" marR="91425" marL="91425"/>
                </a:tc>
              </a:tr>
              <a:tr h="621875">
                <a:tc>
                  <a:txBody>
                    <a:bodyPr/>
                    <a:lstStyle/>
                    <a:p>
                      <a:pPr indent="0" lvl="0" marL="0" rtl="0" algn="l">
                        <a:spcBef>
                          <a:spcPts val="0"/>
                        </a:spcBef>
                        <a:spcAft>
                          <a:spcPts val="0"/>
                        </a:spcAft>
                        <a:buNone/>
                      </a:pPr>
                      <a:r>
                        <a:rPr lang="en-US" sz="2400"/>
                        <a:t>Focusing on a few key metrics</a:t>
                      </a:r>
                      <a:endParaRPr sz="2400"/>
                    </a:p>
                  </a:txBody>
                  <a:tcPr marT="91425" marB="91425" marR="91425" marL="91425"/>
                </a:tc>
                <a:tc>
                  <a:txBody>
                    <a:bodyPr/>
                    <a:lstStyle/>
                    <a:p>
                      <a:pPr indent="0" lvl="0" marL="0" rtl="0" algn="l">
                        <a:spcBef>
                          <a:spcPts val="0"/>
                        </a:spcBef>
                        <a:spcAft>
                          <a:spcPts val="0"/>
                        </a:spcAft>
                        <a:buNone/>
                      </a:pPr>
                      <a:r>
                        <a:rPr lang="en-US" sz="2400"/>
                        <a:t>Flexibility to change metrics as needs evolve</a:t>
                      </a:r>
                      <a:endParaRPr sz="2400"/>
                    </a:p>
                  </a:txBody>
                  <a:tcPr marT="91425" marB="91425" marR="91425" marL="91425"/>
                </a:tc>
              </a:tr>
              <a:tr h="1003075">
                <a:tc>
                  <a:txBody>
                    <a:bodyPr/>
                    <a:lstStyle/>
                    <a:p>
                      <a:pPr indent="0" lvl="0" marL="0" rtl="0" algn="l">
                        <a:spcBef>
                          <a:spcPts val="0"/>
                        </a:spcBef>
                        <a:spcAft>
                          <a:spcPts val="0"/>
                        </a:spcAft>
                        <a:buNone/>
                      </a:pPr>
                      <a:r>
                        <a:rPr lang="en-US" sz="2400"/>
                        <a:t>Deep analysis by Data Scientists</a:t>
                      </a:r>
                      <a:endParaRPr sz="2400"/>
                    </a:p>
                  </a:txBody>
                  <a:tcPr marT="91425" marB="91425" marR="91425" marL="91425"/>
                </a:tc>
                <a:tc>
                  <a:txBody>
                    <a:bodyPr/>
                    <a:lstStyle/>
                    <a:p>
                      <a:pPr indent="0" lvl="0" marL="0" rtl="0" algn="l">
                        <a:spcBef>
                          <a:spcPts val="0"/>
                        </a:spcBef>
                        <a:spcAft>
                          <a:spcPts val="0"/>
                        </a:spcAft>
                        <a:buNone/>
                      </a:pPr>
                      <a:r>
                        <a:rPr lang="en-US" sz="2400"/>
                        <a:t>Direct reporting in simple but most important formats</a:t>
                      </a:r>
                      <a:endParaRPr sz="2400"/>
                    </a:p>
                  </a:txBody>
                  <a:tcPr marT="91425" marB="91425" marR="91425" marL="91425"/>
                </a:tc>
              </a:tr>
              <a:tr h="1003075">
                <a:tc>
                  <a:txBody>
                    <a:bodyPr/>
                    <a:lstStyle/>
                    <a:p>
                      <a:pPr indent="0" lvl="0" marL="0" rtl="0" algn="l">
                        <a:spcBef>
                          <a:spcPts val="0"/>
                        </a:spcBef>
                        <a:spcAft>
                          <a:spcPts val="0"/>
                        </a:spcAft>
                        <a:buNone/>
                      </a:pPr>
                      <a:r>
                        <a:rPr lang="en-US" sz="2400"/>
                        <a:t>Putting understanding first</a:t>
                      </a:r>
                      <a:endParaRPr sz="2400"/>
                    </a:p>
                  </a:txBody>
                  <a:tcPr marT="91425" marB="91425" marR="91425" marL="91425"/>
                </a:tc>
                <a:tc>
                  <a:txBody>
                    <a:bodyPr/>
                    <a:lstStyle/>
                    <a:p>
                      <a:pPr indent="0" lvl="0" marL="0" rtl="0" algn="l">
                        <a:spcBef>
                          <a:spcPts val="0"/>
                        </a:spcBef>
                        <a:spcAft>
                          <a:spcPts val="0"/>
                        </a:spcAft>
                        <a:buNone/>
                      </a:pPr>
                      <a:r>
                        <a:rPr lang="en-US" sz="2400"/>
                        <a:t>Capturing audience’s imagination with aesthetics</a:t>
                      </a:r>
                      <a:endParaRPr sz="2400"/>
                    </a:p>
                  </a:txBody>
                  <a:tcPr marT="91425" marB="91425" marR="91425" marL="91425"/>
                </a:tc>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5"/>
          <p:cNvSpPr txBox="1"/>
          <p:nvPr>
            <p:ph type="title"/>
          </p:nvPr>
        </p:nvSpPr>
        <p:spPr>
          <a:xfrm>
            <a:off x="838200" y="365125"/>
            <a:ext cx="10515600" cy="672105"/>
          </a:xfrm>
          <a:prstGeom prst="rect">
            <a:avLst/>
          </a:prstGeom>
          <a:noFill/>
          <a:ln>
            <a:noFill/>
          </a:ln>
        </p:spPr>
        <p:txBody>
          <a:bodyPr anchorCtr="0" anchor="t" bIns="0" lIns="0" spcFirstLastPara="1" rIns="0" wrap="square" tIns="0">
            <a:noAutofit/>
          </a:bodyPr>
          <a:lstStyle/>
          <a:p>
            <a:pPr indent="0" lvl="0" marL="0" rtl="0" algn="ctr">
              <a:lnSpc>
                <a:spcPct val="90000"/>
              </a:lnSpc>
              <a:spcBef>
                <a:spcPts val="0"/>
              </a:spcBef>
              <a:spcAft>
                <a:spcPts val="0"/>
              </a:spcAft>
              <a:buNone/>
            </a:pPr>
            <a:r>
              <a:rPr lang="en-US"/>
              <a:t>3.1 Visual Perception and Preattentive Attributes</a:t>
            </a:r>
            <a:endParaRPr/>
          </a:p>
        </p:txBody>
      </p:sp>
      <p:sp>
        <p:nvSpPr>
          <p:cNvPr id="187" name="Google Shape;187;p5"/>
          <p:cNvSpPr txBox="1"/>
          <p:nvPr>
            <p:ph idx="1" type="body"/>
          </p:nvPr>
        </p:nvSpPr>
        <p:spPr>
          <a:xfrm>
            <a:off x="743576" y="1467913"/>
            <a:ext cx="10711543" cy="4173469"/>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rgbClr val="000000"/>
              </a:buClr>
              <a:buSzPts val="2400"/>
              <a:buFont typeface="Arial"/>
              <a:buNone/>
            </a:pPr>
            <a:r>
              <a:rPr b="1" lang="en-US"/>
              <a:t>Visual perception </a:t>
            </a:r>
            <a:r>
              <a:rPr lang="en-US"/>
              <a:t>is the brain process that interprets the reflections of the light entering our eyes.</a:t>
            </a:r>
            <a:endParaRPr/>
          </a:p>
          <a:p>
            <a:pPr indent="0" lvl="0" marL="0" rtl="0" algn="l">
              <a:lnSpc>
                <a:spcPct val="90000"/>
              </a:lnSpc>
              <a:spcBef>
                <a:spcPts val="1000"/>
              </a:spcBef>
              <a:spcAft>
                <a:spcPts val="0"/>
              </a:spcAft>
              <a:buClr>
                <a:srgbClr val="000000"/>
              </a:buClr>
              <a:buSzPts val="2400"/>
              <a:buFont typeface="Arial"/>
              <a:buNone/>
            </a:pPr>
            <a:r>
              <a:rPr lang="en-US"/>
              <a:t>Three forms of memory affect visual perception:</a:t>
            </a:r>
            <a:endParaRPr/>
          </a:p>
          <a:p>
            <a:pPr indent="0" lvl="0" marL="914400" rtl="0" algn="l">
              <a:lnSpc>
                <a:spcPct val="90000"/>
              </a:lnSpc>
              <a:spcBef>
                <a:spcPts val="1000"/>
              </a:spcBef>
              <a:spcAft>
                <a:spcPts val="0"/>
              </a:spcAft>
              <a:buClr>
                <a:srgbClr val="000000"/>
              </a:buClr>
              <a:buSzPts val="2400"/>
              <a:buNone/>
            </a:pPr>
            <a:r>
              <a:rPr b="1" lang="en-US"/>
              <a:t>Iconic memory </a:t>
            </a:r>
            <a:r>
              <a:rPr lang="en-US"/>
              <a:t>holds information for less than a second, and it is processed automatically.</a:t>
            </a:r>
            <a:endParaRPr/>
          </a:p>
          <a:p>
            <a:pPr indent="0" lvl="0" marL="914400" rtl="0" algn="l">
              <a:lnSpc>
                <a:spcPct val="90000"/>
              </a:lnSpc>
              <a:spcBef>
                <a:spcPts val="1000"/>
              </a:spcBef>
              <a:spcAft>
                <a:spcPts val="0"/>
              </a:spcAft>
              <a:buClr>
                <a:srgbClr val="000000"/>
              </a:buClr>
              <a:buSzPts val="2400"/>
              <a:buNone/>
            </a:pPr>
            <a:r>
              <a:rPr b="1" lang="en-US"/>
              <a:t>Short-term memory </a:t>
            </a:r>
            <a:r>
              <a:rPr lang="en-US"/>
              <a:t>is grouped in chunks of information and holds information for about a minute.</a:t>
            </a:r>
            <a:endParaRPr/>
          </a:p>
          <a:p>
            <a:pPr indent="0" lvl="0" marL="914400" rtl="0" algn="l">
              <a:lnSpc>
                <a:spcPct val="90000"/>
              </a:lnSpc>
              <a:spcBef>
                <a:spcPts val="1000"/>
              </a:spcBef>
              <a:spcAft>
                <a:spcPts val="0"/>
              </a:spcAft>
              <a:buClr>
                <a:srgbClr val="000000"/>
              </a:buClr>
              <a:buSzPts val="2400"/>
              <a:buNone/>
            </a:pPr>
            <a:r>
              <a:rPr b="1" lang="en-US"/>
              <a:t>Long-term memory</a:t>
            </a:r>
            <a:r>
              <a:rPr lang="en-US"/>
              <a:t> holds information for more extended periods through repetition, rehearsal, or story-telling.</a:t>
            </a:r>
            <a:endParaRPr/>
          </a:p>
          <a:p>
            <a:pPr indent="0" lvl="0" marL="0" rtl="0" algn="l">
              <a:lnSpc>
                <a:spcPct val="90000"/>
              </a:lnSpc>
              <a:spcBef>
                <a:spcPts val="1000"/>
              </a:spcBef>
              <a:spcAft>
                <a:spcPts val="0"/>
              </a:spcAft>
              <a:buClr>
                <a:srgbClr val="000000"/>
              </a:buClr>
              <a:buSzPts val="2400"/>
              <a:buFont typeface="Arial"/>
              <a:buNone/>
            </a:pPr>
            <a:r>
              <a:rPr b="1" lang="en-US"/>
              <a:t>Preattentive attributes </a:t>
            </a:r>
            <a:r>
              <a:rPr lang="en-US"/>
              <a:t>are features processed by iconic memory.</a:t>
            </a:r>
            <a:endParaRPr/>
          </a:p>
          <a:p>
            <a:pPr indent="0" lvl="0" marL="0" rtl="0" algn="l">
              <a:lnSpc>
                <a:spcPct val="90000"/>
              </a:lnSpc>
              <a:spcBef>
                <a:spcPts val="1000"/>
              </a:spcBef>
              <a:spcAft>
                <a:spcPts val="0"/>
              </a:spcAft>
              <a:buClr>
                <a:srgbClr val="000000"/>
              </a:buClr>
              <a:buSzPts val="2400"/>
              <a:buFont typeface="Arial"/>
              <a:buNone/>
            </a:pPr>
            <a:r>
              <a:rPr lang="en-US"/>
              <a:t>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6"/>
          <p:cNvSpPr txBox="1"/>
          <p:nvPr>
            <p:ph type="title"/>
          </p:nvPr>
        </p:nvSpPr>
        <p:spPr>
          <a:xfrm>
            <a:off x="838200" y="365125"/>
            <a:ext cx="10515600" cy="672105"/>
          </a:xfrm>
          <a:prstGeom prst="rect">
            <a:avLst/>
          </a:prstGeom>
          <a:noFill/>
          <a:ln>
            <a:noFill/>
          </a:ln>
        </p:spPr>
        <p:txBody>
          <a:bodyPr anchorCtr="0" anchor="t" bIns="0" lIns="0" spcFirstLastPara="1" rIns="0" wrap="square" tIns="0">
            <a:noAutofit/>
          </a:bodyPr>
          <a:lstStyle/>
          <a:p>
            <a:pPr indent="0" lvl="0" marL="0" rtl="0" algn="ctr">
              <a:lnSpc>
                <a:spcPct val="90000"/>
              </a:lnSpc>
              <a:spcBef>
                <a:spcPts val="0"/>
              </a:spcBef>
              <a:spcAft>
                <a:spcPts val="0"/>
              </a:spcAft>
              <a:buNone/>
            </a:pPr>
            <a:r>
              <a:rPr lang="en-US"/>
              <a:t>3.1 Cognitive Load and Preattentive Attributes</a:t>
            </a:r>
            <a:endParaRPr/>
          </a:p>
        </p:txBody>
      </p:sp>
      <p:sp>
        <p:nvSpPr>
          <p:cNvPr id="193" name="Google Shape;193;p6"/>
          <p:cNvSpPr txBox="1"/>
          <p:nvPr>
            <p:ph idx="1" type="body"/>
          </p:nvPr>
        </p:nvSpPr>
        <p:spPr>
          <a:xfrm>
            <a:off x="743576" y="1464590"/>
            <a:ext cx="10711543" cy="3998562"/>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rgbClr val="000000"/>
              </a:buClr>
              <a:buSzPts val="2400"/>
              <a:buFont typeface="Arial"/>
              <a:buNone/>
            </a:pPr>
            <a:r>
              <a:rPr b="1" lang="en-US"/>
              <a:t>Cognitive load </a:t>
            </a:r>
            <a:r>
              <a:rPr lang="en-US"/>
              <a:t>is the effort needed to accurately and efficiently process information communicated by a data visualization.</a:t>
            </a:r>
            <a:endParaRPr/>
          </a:p>
          <a:p>
            <a:pPr indent="-342900" lvl="0" marL="1257300" rtl="0" algn="l">
              <a:lnSpc>
                <a:spcPct val="90000"/>
              </a:lnSpc>
              <a:spcBef>
                <a:spcPts val="1000"/>
              </a:spcBef>
              <a:spcAft>
                <a:spcPts val="0"/>
              </a:spcAft>
              <a:buClr>
                <a:srgbClr val="000000"/>
              </a:buClr>
              <a:buSzPts val="2400"/>
              <a:buFont typeface="Arial"/>
              <a:buChar char="•"/>
            </a:pPr>
            <a:r>
              <a:rPr lang="en-US"/>
              <a:t>Proper use of preattentive attributes reduces the cognitive load in a data visualization.</a:t>
            </a:r>
            <a:endParaRPr/>
          </a:p>
          <a:p>
            <a:pPr indent="0" lvl="0" marL="0" rtl="0" algn="l">
              <a:lnSpc>
                <a:spcPct val="90000"/>
              </a:lnSpc>
              <a:spcBef>
                <a:spcPts val="1000"/>
              </a:spcBef>
              <a:spcAft>
                <a:spcPts val="0"/>
              </a:spcAft>
              <a:buClr>
                <a:srgbClr val="000000"/>
              </a:buClr>
              <a:buSzPts val="2400"/>
              <a:buFont typeface="Arial"/>
              <a:buNone/>
            </a:pPr>
            <a:r>
              <a:rPr lang="en-US"/>
              <a:t>The four preattentive attributes related to visual perception are:</a:t>
            </a:r>
            <a:endParaRPr/>
          </a:p>
          <a:p>
            <a:pPr indent="-342900" lvl="0" marL="1257300" rtl="0" algn="l">
              <a:lnSpc>
                <a:spcPct val="90000"/>
              </a:lnSpc>
              <a:spcBef>
                <a:spcPts val="1000"/>
              </a:spcBef>
              <a:spcAft>
                <a:spcPts val="0"/>
              </a:spcAft>
              <a:buClr>
                <a:srgbClr val="000000"/>
              </a:buClr>
              <a:buSzPts val="2400"/>
              <a:buFont typeface="Arial"/>
              <a:buChar char="•"/>
            </a:pPr>
            <a:r>
              <a:rPr b="1" lang="en-US"/>
              <a:t>Color</a:t>
            </a:r>
            <a:endParaRPr/>
          </a:p>
          <a:p>
            <a:pPr indent="-342900" lvl="0" marL="1257300" rtl="0" algn="l">
              <a:lnSpc>
                <a:spcPct val="90000"/>
              </a:lnSpc>
              <a:spcBef>
                <a:spcPts val="1000"/>
              </a:spcBef>
              <a:spcAft>
                <a:spcPts val="0"/>
              </a:spcAft>
              <a:buClr>
                <a:srgbClr val="000000"/>
              </a:buClr>
              <a:buSzPts val="2400"/>
              <a:buFont typeface="Arial"/>
              <a:buChar char="•"/>
            </a:pPr>
            <a:r>
              <a:rPr b="1" lang="en-US"/>
              <a:t>Form</a:t>
            </a:r>
            <a:endParaRPr/>
          </a:p>
          <a:p>
            <a:pPr indent="-342900" lvl="0" marL="1257300" rtl="0" algn="l">
              <a:lnSpc>
                <a:spcPct val="90000"/>
              </a:lnSpc>
              <a:spcBef>
                <a:spcPts val="1000"/>
              </a:spcBef>
              <a:spcAft>
                <a:spcPts val="0"/>
              </a:spcAft>
              <a:buClr>
                <a:srgbClr val="000000"/>
              </a:buClr>
              <a:buSzPts val="2400"/>
              <a:buFont typeface="Arial"/>
              <a:buChar char="•"/>
            </a:pPr>
            <a:r>
              <a:rPr b="1" lang="en-US"/>
              <a:t>Spatial positioning</a:t>
            </a:r>
            <a:endParaRPr/>
          </a:p>
          <a:p>
            <a:pPr indent="-342900" lvl="0" marL="1257300" rtl="0" algn="l">
              <a:lnSpc>
                <a:spcPct val="90000"/>
              </a:lnSpc>
              <a:spcBef>
                <a:spcPts val="1000"/>
              </a:spcBef>
              <a:spcAft>
                <a:spcPts val="0"/>
              </a:spcAft>
              <a:buClr>
                <a:srgbClr val="000000"/>
              </a:buClr>
              <a:buSzPts val="2400"/>
              <a:buFont typeface="Arial"/>
              <a:buChar char="•"/>
            </a:pPr>
            <a:r>
              <a:rPr b="1" lang="en-US"/>
              <a:t>Movement</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7"/>
          <p:cNvSpPr txBox="1"/>
          <p:nvPr>
            <p:ph type="title"/>
          </p:nvPr>
        </p:nvSpPr>
        <p:spPr>
          <a:xfrm>
            <a:off x="838200" y="365125"/>
            <a:ext cx="10515600" cy="672105"/>
          </a:xfrm>
          <a:prstGeom prst="rect">
            <a:avLst/>
          </a:prstGeom>
          <a:noFill/>
          <a:ln>
            <a:noFill/>
          </a:ln>
        </p:spPr>
        <p:txBody>
          <a:bodyPr anchorCtr="0" anchor="t" bIns="0" lIns="0" spcFirstLastPara="1" rIns="0" wrap="square" tIns="0">
            <a:noAutofit/>
          </a:bodyPr>
          <a:lstStyle/>
          <a:p>
            <a:pPr indent="0" lvl="0" marL="0" rtl="0" algn="ctr">
              <a:lnSpc>
                <a:spcPct val="90000"/>
              </a:lnSpc>
              <a:spcBef>
                <a:spcPts val="0"/>
              </a:spcBef>
              <a:spcAft>
                <a:spcPts val="0"/>
              </a:spcAft>
              <a:buNone/>
            </a:pPr>
            <a:r>
              <a:rPr lang="en-US"/>
              <a:t>3.1 Application of Preattentive Attributes</a:t>
            </a:r>
            <a:endParaRPr/>
          </a:p>
        </p:txBody>
      </p:sp>
      <p:sp>
        <p:nvSpPr>
          <p:cNvPr id="200" name="Google Shape;200;p7"/>
          <p:cNvSpPr txBox="1"/>
          <p:nvPr>
            <p:ph idx="1" type="body"/>
          </p:nvPr>
        </p:nvSpPr>
        <p:spPr>
          <a:xfrm>
            <a:off x="697424" y="1137473"/>
            <a:ext cx="11125200" cy="348047"/>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rgbClr val="006298"/>
              </a:buClr>
              <a:buSzPts val="2000"/>
              <a:buNone/>
            </a:pPr>
            <a:r>
              <a:rPr lang="en-US" sz="2000"/>
              <a:t>Count the number of 7s aided by the preattentive attributes of color and form (size)</a:t>
            </a:r>
            <a:endParaRPr/>
          </a:p>
        </p:txBody>
      </p:sp>
      <p:pic>
        <p:nvPicPr>
          <p:cNvPr descr="This image includes three figures, left to right. Each of the three figures shows the same 10-by-16 array of numbers.&#10;The numbers in each row are as follows. Row 1: 7, 3, 4, 1, 3, 4, 5, 6, 4, 0. Row 2: 3, 0, 6, 9, 0, 4, 5, 8, 6, 3. Row 3: 2, 7, 2, 2, 9, 9, 4, 5, 2, 1. Row 4: 2, 2, 4, 5, 2, 0, 9, 2, 0, 4. Row 5: 2, 4, 0, 7, 6, 9, 3, 0, 0, 4. Row 6: 7, 7, 8, 9, 2, 6, 7, 2, 4, 7. Row 7: 6, 1, 3, 3, 2, 1, 4, 4, 9, 0. Row 8: 3, 6, 6, 2, 7, 5, 5, 2, 5, 4. Row 9: 1, 1, 4, 0, 6, 3, 4, 0, 5, 1. Row 10: 3, 7, 5, 2, 7, 5, 7, 7, 3, 9. Row 11: 3, 3, 8, 6, 9, 5, 5, 3, 6, 4. Row 12: 7, 6, 0, 3, 0, 9, 9, 0, 2, 9. Row 13: 4, 6, 9, 4, 8, 2, 6, 5, 8, 3. Row 14: 9, 3, 9, 2, 2, 8, 4, 3, 9, 8. Row 15: 5, 8, 8, 2, 9, 1, 2, 4, 8, 5. Row 16: 1, 7, 4, 0, 1, 1, 9, 9, 5, 8. &#10;The figure in the middle has the sevens differentiated by a different color.&#10;The figure to the right has the sevens differentiated by a larger font size." id="201" name="Google Shape;201;p7"/>
          <p:cNvPicPr preferRelativeResize="0"/>
          <p:nvPr>
            <p:ph idx="2" type="pic"/>
          </p:nvPr>
        </p:nvPicPr>
        <p:blipFill rotWithShape="1">
          <a:blip r:embed="rId3">
            <a:alphaModFix/>
          </a:blip>
          <a:srcRect b="0" l="128" r="129" t="0"/>
          <a:stretch/>
        </p:blipFill>
        <p:spPr>
          <a:xfrm>
            <a:off x="1524000" y="1576863"/>
            <a:ext cx="9144000" cy="4306888"/>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8"/>
          <p:cNvSpPr txBox="1"/>
          <p:nvPr>
            <p:ph type="title"/>
          </p:nvPr>
        </p:nvSpPr>
        <p:spPr>
          <a:xfrm>
            <a:off x="838200" y="365125"/>
            <a:ext cx="10515600" cy="672105"/>
          </a:xfrm>
          <a:prstGeom prst="rect">
            <a:avLst/>
          </a:prstGeom>
          <a:noFill/>
          <a:ln>
            <a:noFill/>
          </a:ln>
        </p:spPr>
        <p:txBody>
          <a:bodyPr anchorCtr="0" anchor="t" bIns="0" lIns="0" spcFirstLastPara="1" rIns="0" wrap="square" tIns="0">
            <a:noAutofit/>
          </a:bodyPr>
          <a:lstStyle/>
          <a:p>
            <a:pPr indent="0" lvl="0" marL="0" rtl="0" algn="ctr">
              <a:lnSpc>
                <a:spcPct val="90000"/>
              </a:lnSpc>
              <a:spcBef>
                <a:spcPts val="0"/>
              </a:spcBef>
              <a:spcAft>
                <a:spcPts val="0"/>
              </a:spcAft>
              <a:buNone/>
            </a:pPr>
            <a:r>
              <a:rPr lang="en-US"/>
              <a:t>3.1 The Preattentive Attribute of Color</a:t>
            </a:r>
            <a:endParaRPr/>
          </a:p>
        </p:txBody>
      </p:sp>
      <p:pic>
        <p:nvPicPr>
          <p:cNvPr descr="An illustration shows hue, saturation, and luminance. Hue: The three colors are red, blue, and yellow. Saturation: With increase in saturation, the intensity of a color decreases and becomes gray. Luminance: With increase in luminance, a dark color becomes a lighter color. " id="207" name="Google Shape;207;p8"/>
          <p:cNvPicPr preferRelativeResize="0"/>
          <p:nvPr>
            <p:ph idx="2" type="pic"/>
          </p:nvPr>
        </p:nvPicPr>
        <p:blipFill rotWithShape="1">
          <a:blip r:embed="rId3">
            <a:alphaModFix/>
          </a:blip>
          <a:srcRect b="30" l="0" r="0" t="31"/>
          <a:stretch/>
        </p:blipFill>
        <p:spPr>
          <a:xfrm>
            <a:off x="733425" y="1987550"/>
            <a:ext cx="3978060" cy="3606800"/>
          </a:xfrm>
          <a:prstGeom prst="rect">
            <a:avLst/>
          </a:prstGeom>
          <a:noFill/>
          <a:ln>
            <a:noFill/>
          </a:ln>
        </p:spPr>
      </p:pic>
      <p:sp>
        <p:nvSpPr>
          <p:cNvPr id="208" name="Google Shape;208;p8"/>
          <p:cNvSpPr txBox="1"/>
          <p:nvPr>
            <p:ph idx="1" type="body"/>
          </p:nvPr>
        </p:nvSpPr>
        <p:spPr>
          <a:xfrm>
            <a:off x="4711485" y="2092271"/>
            <a:ext cx="6743893" cy="3502617"/>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rgbClr val="006298"/>
              </a:buClr>
              <a:buSzPts val="2000"/>
              <a:buNone/>
            </a:pPr>
            <a:r>
              <a:rPr b="1" lang="en-US" sz="2000"/>
              <a:t>Hue</a:t>
            </a:r>
            <a:r>
              <a:rPr lang="en-US" sz="2000"/>
              <a:t> is the position light occupies on the visible light spectrum. It is the basis of the different colors.</a:t>
            </a:r>
            <a:endParaRPr/>
          </a:p>
          <a:p>
            <a:pPr indent="0" lvl="0" marL="0" rtl="0" algn="l">
              <a:lnSpc>
                <a:spcPct val="100000"/>
              </a:lnSpc>
              <a:spcBef>
                <a:spcPts val="0"/>
              </a:spcBef>
              <a:spcAft>
                <a:spcPts val="0"/>
              </a:spcAft>
              <a:buClr>
                <a:srgbClr val="006298"/>
              </a:buClr>
              <a:buSzPts val="2000"/>
              <a:buNone/>
            </a:pPr>
            <a:r>
              <a:t/>
            </a:r>
            <a:endParaRPr b="1" sz="2000"/>
          </a:p>
          <a:p>
            <a:pPr indent="0" lvl="0" marL="0" rtl="0" algn="l">
              <a:lnSpc>
                <a:spcPct val="100000"/>
              </a:lnSpc>
              <a:spcBef>
                <a:spcPts val="0"/>
              </a:spcBef>
              <a:spcAft>
                <a:spcPts val="0"/>
              </a:spcAft>
              <a:buClr>
                <a:srgbClr val="006298"/>
              </a:buClr>
              <a:buSzPts val="2000"/>
              <a:buNone/>
            </a:pPr>
            <a:r>
              <a:t/>
            </a:r>
            <a:endParaRPr b="1" sz="2000"/>
          </a:p>
          <a:p>
            <a:pPr indent="0" lvl="0" marL="0" rtl="0" algn="l">
              <a:lnSpc>
                <a:spcPct val="100000"/>
              </a:lnSpc>
              <a:spcBef>
                <a:spcPts val="0"/>
              </a:spcBef>
              <a:spcAft>
                <a:spcPts val="0"/>
              </a:spcAft>
              <a:buClr>
                <a:srgbClr val="006298"/>
              </a:buClr>
              <a:buSzPts val="2000"/>
              <a:buNone/>
            </a:pPr>
            <a:r>
              <a:rPr b="1" lang="en-US" sz="2000"/>
              <a:t>Saturation</a:t>
            </a:r>
            <a:r>
              <a:rPr lang="en-US" sz="2000"/>
              <a:t> is the amount of gray present in color. It refers to the intensity or purity of the color.</a:t>
            </a:r>
            <a:endParaRPr/>
          </a:p>
          <a:p>
            <a:pPr indent="0" lvl="0" marL="0" rtl="0" algn="l">
              <a:lnSpc>
                <a:spcPct val="100000"/>
              </a:lnSpc>
              <a:spcBef>
                <a:spcPts val="0"/>
              </a:spcBef>
              <a:spcAft>
                <a:spcPts val="0"/>
              </a:spcAft>
              <a:buClr>
                <a:srgbClr val="006298"/>
              </a:buClr>
              <a:buSzPts val="2000"/>
              <a:buNone/>
            </a:pPr>
            <a:r>
              <a:t/>
            </a:r>
            <a:endParaRPr b="1" sz="2000"/>
          </a:p>
          <a:p>
            <a:pPr indent="0" lvl="0" marL="0" rtl="0" algn="l">
              <a:lnSpc>
                <a:spcPct val="100000"/>
              </a:lnSpc>
              <a:spcBef>
                <a:spcPts val="0"/>
              </a:spcBef>
              <a:spcAft>
                <a:spcPts val="0"/>
              </a:spcAft>
              <a:buClr>
                <a:srgbClr val="006298"/>
              </a:buClr>
              <a:buSzPts val="2000"/>
              <a:buNone/>
            </a:pPr>
            <a:r>
              <a:t/>
            </a:r>
            <a:endParaRPr b="1" sz="2000"/>
          </a:p>
          <a:p>
            <a:pPr indent="0" lvl="0" marL="0" rtl="0" algn="l">
              <a:lnSpc>
                <a:spcPct val="100000"/>
              </a:lnSpc>
              <a:spcBef>
                <a:spcPts val="0"/>
              </a:spcBef>
              <a:spcAft>
                <a:spcPts val="0"/>
              </a:spcAft>
              <a:buClr>
                <a:srgbClr val="006298"/>
              </a:buClr>
              <a:buSzPts val="2000"/>
              <a:buNone/>
            </a:pPr>
            <a:r>
              <a:rPr b="1" lang="en-US" sz="2000"/>
              <a:t>Luminance</a:t>
            </a:r>
            <a:r>
              <a:rPr lang="en-US" sz="2000"/>
              <a:t> refers to the amount of black versus white within the color.</a:t>
            </a:r>
            <a:endParaRPr/>
          </a:p>
        </p:txBody>
      </p:sp>
      <p:sp>
        <p:nvSpPr>
          <p:cNvPr id="209" name="Google Shape;209;p8"/>
          <p:cNvSpPr txBox="1"/>
          <p:nvPr>
            <p:ph idx="3" type="body"/>
          </p:nvPr>
        </p:nvSpPr>
        <p:spPr>
          <a:xfrm>
            <a:off x="743574" y="1535854"/>
            <a:ext cx="10711543" cy="348047"/>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rgbClr val="006298"/>
              </a:buClr>
              <a:buSzPts val="2000"/>
              <a:buNone/>
            </a:pPr>
            <a:r>
              <a:rPr lang="en-US" sz="2000"/>
              <a:t>The preattentive attribute of color includes hue, saturation, and luminance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9"/>
          <p:cNvSpPr txBox="1"/>
          <p:nvPr>
            <p:ph type="title"/>
          </p:nvPr>
        </p:nvSpPr>
        <p:spPr>
          <a:xfrm>
            <a:off x="838200" y="365125"/>
            <a:ext cx="10515600" cy="672105"/>
          </a:xfrm>
          <a:prstGeom prst="rect">
            <a:avLst/>
          </a:prstGeom>
          <a:noFill/>
          <a:ln>
            <a:noFill/>
          </a:ln>
        </p:spPr>
        <p:txBody>
          <a:bodyPr anchorCtr="0" anchor="t" bIns="0" lIns="0" spcFirstLastPara="1" rIns="0" wrap="square" tIns="0">
            <a:noAutofit/>
          </a:bodyPr>
          <a:lstStyle/>
          <a:p>
            <a:pPr indent="0" lvl="0" marL="0" rtl="0" algn="ctr">
              <a:lnSpc>
                <a:spcPct val="90000"/>
              </a:lnSpc>
              <a:spcBef>
                <a:spcPts val="0"/>
              </a:spcBef>
              <a:spcAft>
                <a:spcPts val="0"/>
              </a:spcAft>
              <a:buNone/>
            </a:pPr>
            <a:r>
              <a:rPr lang="en-US"/>
              <a:t>3.1 The Preattentive Attributes of Form</a:t>
            </a:r>
            <a:endParaRPr/>
          </a:p>
        </p:txBody>
      </p:sp>
      <p:sp>
        <p:nvSpPr>
          <p:cNvPr id="215" name="Google Shape;215;p9"/>
          <p:cNvSpPr txBox="1"/>
          <p:nvPr>
            <p:ph idx="3" type="body"/>
          </p:nvPr>
        </p:nvSpPr>
        <p:spPr>
          <a:xfrm>
            <a:off x="743574" y="1535854"/>
            <a:ext cx="10711543" cy="348047"/>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rgbClr val="006298"/>
              </a:buClr>
              <a:buSzPts val="2000"/>
              <a:buNone/>
            </a:pPr>
            <a:r>
              <a:rPr lang="en-US" sz="2000"/>
              <a:t>The preattentive attributes of form include orientation, size, shape, length, and width </a:t>
            </a:r>
            <a:endParaRPr/>
          </a:p>
        </p:txBody>
      </p:sp>
      <p:pic>
        <p:nvPicPr>
          <p:cNvPr descr="An illustration shows five preattentive attributes related to form. Orientation: There is a row of four lines. The first, third, and fourth lines are vertical, and the second line is diagonal. Size: In a row of four circles, the second circle is larger than the other three smaller circles of equal size. Shape: There is a row of four shapes. The first, third, and fourth shapes are circles, and the second shape is a square. Length: In a row of four vertical lines, the second line is shorter than the other three longer lines of equal lengths. Width: Length: In a row of four vertical lines, the second line is wider than the other three longer lines of equal widths." id="216" name="Google Shape;216;p9"/>
          <p:cNvPicPr preferRelativeResize="0"/>
          <p:nvPr>
            <p:ph idx="2" type="pic"/>
          </p:nvPr>
        </p:nvPicPr>
        <p:blipFill rotWithShape="1">
          <a:blip r:embed="rId3">
            <a:alphaModFix/>
          </a:blip>
          <a:srcRect b="48" l="0" r="0" t="48"/>
          <a:stretch/>
        </p:blipFill>
        <p:spPr>
          <a:xfrm>
            <a:off x="733425" y="1987550"/>
            <a:ext cx="5138738" cy="3606800"/>
          </a:xfrm>
          <a:prstGeom prst="rect">
            <a:avLst/>
          </a:prstGeom>
          <a:noFill/>
          <a:ln>
            <a:noFill/>
          </a:ln>
        </p:spPr>
      </p:pic>
      <p:sp>
        <p:nvSpPr>
          <p:cNvPr id="217" name="Google Shape;217;p9"/>
          <p:cNvSpPr txBox="1"/>
          <p:nvPr>
            <p:ph idx="1" type="body"/>
          </p:nvPr>
        </p:nvSpPr>
        <p:spPr>
          <a:xfrm>
            <a:off x="5982346" y="2239505"/>
            <a:ext cx="5473032" cy="3355383"/>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rgbClr val="006298"/>
              </a:buClr>
              <a:buSzPts val="2000"/>
              <a:buNone/>
            </a:pPr>
            <a:r>
              <a:rPr b="1" lang="en-US" sz="2000"/>
              <a:t>Orientation</a:t>
            </a:r>
            <a:r>
              <a:rPr lang="en-US" sz="2000"/>
              <a:t> refers to the relative positioning of an object within a data visualization. It is common in line graphs.</a:t>
            </a:r>
            <a:endParaRPr/>
          </a:p>
          <a:p>
            <a:pPr indent="0" lvl="0" marL="0" rtl="0" algn="l">
              <a:lnSpc>
                <a:spcPct val="100000"/>
              </a:lnSpc>
              <a:spcBef>
                <a:spcPts val="600"/>
              </a:spcBef>
              <a:spcAft>
                <a:spcPts val="0"/>
              </a:spcAft>
              <a:buClr>
                <a:srgbClr val="006298"/>
              </a:buClr>
              <a:buSzPts val="2000"/>
              <a:buNone/>
            </a:pPr>
            <a:r>
              <a:rPr b="1" lang="en-US" sz="2000"/>
              <a:t>Size</a:t>
            </a:r>
            <a:r>
              <a:rPr lang="en-US" sz="2000"/>
              <a:t> refers to the relative amount of space an object occupies in a visualization. Most people struggle to estimate relative size differences.</a:t>
            </a:r>
            <a:endParaRPr/>
          </a:p>
          <a:p>
            <a:pPr indent="0" lvl="0" marL="0" rtl="0" algn="l">
              <a:lnSpc>
                <a:spcPct val="100000"/>
              </a:lnSpc>
              <a:spcBef>
                <a:spcPts val="600"/>
              </a:spcBef>
              <a:spcAft>
                <a:spcPts val="0"/>
              </a:spcAft>
              <a:buClr>
                <a:srgbClr val="006298"/>
              </a:buClr>
              <a:buSzPts val="2000"/>
              <a:buNone/>
            </a:pPr>
            <a:r>
              <a:rPr b="1" lang="en-US" sz="2000"/>
              <a:t>Shape</a:t>
            </a:r>
            <a:r>
              <a:rPr lang="en-US" sz="2000"/>
              <a:t> refers to the form of objects used in data visualization to distinguish between groups.</a:t>
            </a:r>
            <a:endParaRPr/>
          </a:p>
          <a:p>
            <a:pPr indent="0" lvl="0" marL="0" rtl="0" algn="l">
              <a:lnSpc>
                <a:spcPct val="100000"/>
              </a:lnSpc>
              <a:spcBef>
                <a:spcPts val="600"/>
              </a:spcBef>
              <a:spcAft>
                <a:spcPts val="0"/>
              </a:spcAft>
              <a:buClr>
                <a:srgbClr val="006298"/>
              </a:buClr>
              <a:buSzPts val="2000"/>
              <a:buNone/>
            </a:pPr>
            <a:r>
              <a:rPr b="1" lang="en-US" sz="2000"/>
              <a:t>Length </a:t>
            </a:r>
            <a:r>
              <a:rPr lang="en-US" sz="2000"/>
              <a:t>and</a:t>
            </a:r>
            <a:r>
              <a:rPr b="1" lang="en-US" sz="2000"/>
              <a:t> Width </a:t>
            </a:r>
            <a:r>
              <a:rPr lang="en-US" sz="2000"/>
              <a:t>refer to the distance and thickness of a line or bar/column, respectively.</a:t>
            </a:r>
            <a:endParaRPr/>
          </a:p>
          <a:p>
            <a:pPr indent="0" lvl="0" marL="0" rtl="0" algn="l">
              <a:lnSpc>
                <a:spcPct val="100000"/>
              </a:lnSpc>
              <a:spcBef>
                <a:spcPts val="600"/>
              </a:spcBef>
              <a:spcAft>
                <a:spcPts val="0"/>
              </a:spcAft>
              <a:buClr>
                <a:srgbClr val="006298"/>
              </a:buClr>
              <a:buSzPts val="2000"/>
              <a:buNone/>
            </a:pPr>
            <a:r>
              <a:t/>
            </a:r>
            <a:endParaRPr sz="2000"/>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Custom 1">
      <a:dk1>
        <a:srgbClr val="011892"/>
      </a:dk1>
      <a:lt1>
        <a:srgbClr val="FFFFFF"/>
      </a:lt1>
      <a:dk2>
        <a:srgbClr val="006198"/>
      </a:dk2>
      <a:lt2>
        <a:srgbClr val="E7E6E6"/>
      </a:lt2>
      <a:accent1>
        <a:srgbClr val="0098D4"/>
      </a:accent1>
      <a:accent2>
        <a:srgbClr val="00B7E6"/>
      </a:accent2>
      <a:accent3>
        <a:srgbClr val="81CFEC"/>
      </a:accent3>
      <a:accent4>
        <a:srgbClr val="E8255F"/>
      </a:accent4>
      <a:accent5>
        <a:srgbClr val="FF6300"/>
      </a:accent5>
      <a:accent6>
        <a:srgbClr val="F5B600"/>
      </a:accent6>
      <a:hlink>
        <a:srgbClr val="00B7E6"/>
      </a:hlink>
      <a:folHlink>
        <a:srgbClr val="0098D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2019-11-14T21:20:16Z</dcterms:created>
  <dc:creator>Kimberley Grove</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0x01010025A683995A7B1D46BAE4BA042997DC16</vt:lpwstr>
  </property>
  <property fmtid="{D5CDD505-2E9C-101B-9397-08002B2CF9AE}" pid="3" name="Order">
    <vt:r8>112600.0</vt:r8>
  </property>
  <property fmtid="{D5CDD505-2E9C-101B-9397-08002B2CF9AE}" pid="4" name="Category">
    <vt:lpwstr>Accessibility</vt:lpwstr>
  </property>
  <property fmtid="{D5CDD505-2E9C-101B-9397-08002B2CF9AE}" pid="5" name="xd_Signature">
    <vt:bool>false</vt:bool>
  </property>
  <property fmtid="{D5CDD505-2E9C-101B-9397-08002B2CF9AE}" pid="6" name="xd_ProgID">
    <vt:lpwstr/>
  </property>
  <property fmtid="{D5CDD505-2E9C-101B-9397-08002B2CF9AE}" pid="7" name="Document Type">
    <vt:lpwstr>Template</vt:lpwstr>
  </property>
  <property fmtid="{D5CDD505-2E9C-101B-9397-08002B2CF9AE}" pid="8" name="Audience">
    <vt:lpwstr>Content Developer</vt:lpwstr>
  </property>
  <property fmtid="{D5CDD505-2E9C-101B-9397-08002B2CF9AE}" pid="9" name="Department">
    <vt:lpwstr>GPM Training</vt:lpwstr>
  </property>
  <property fmtid="{D5CDD505-2E9C-101B-9397-08002B2CF9AE}" pid="10" name="ComplianceAssetId">
    <vt:lpwstr/>
  </property>
  <property fmtid="{D5CDD505-2E9C-101B-9397-08002B2CF9AE}" pid="11" name="TemplateUrl">
    <vt:lpwstr/>
  </property>
  <property fmtid="{D5CDD505-2E9C-101B-9397-08002B2CF9AE}" pid="12" name="SP Reprints">
    <vt:bool>false</vt:bool>
  </property>
  <property fmtid="{D5CDD505-2E9C-101B-9397-08002B2CF9AE}" pid="13" name="_SourceUrl">
    <vt:lpwstr/>
  </property>
  <property fmtid="{D5CDD505-2E9C-101B-9397-08002B2CF9AE}" pid="14" name="_SharedFileIndex">
    <vt:lpwstr/>
  </property>
  <property fmtid="{D5CDD505-2E9C-101B-9397-08002B2CF9AE}" pid="15" name="SP Production">
    <vt:bool>false</vt:bool>
  </property>
  <property fmtid="{D5CDD505-2E9C-101B-9397-08002B2CF9AE}" pid="16" name="SP Content Authoring/Dev">
    <vt:bool>false</vt:bool>
  </property>
  <property fmtid="{D5CDD505-2E9C-101B-9397-08002B2CF9AE}" pid="17" name="SP E2E">
    <vt:bool>false</vt:bool>
  </property>
</Properties>
</file>